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4" r:id="rId5"/>
    <p:sldMasterId id="214748370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Lst>
  <p:sldSz cy="5143500" cx="9144000"/>
  <p:notesSz cx="6858000" cy="9144000"/>
  <p:embeddedFontLst>
    <p:embeddedFont>
      <p:font typeface="Oswald Medium"/>
      <p:regular r:id="rId53"/>
      <p:bold r:id="rId54"/>
    </p:embeddedFont>
    <p:embeddedFont>
      <p:font typeface="Roboto Thin"/>
      <p:regular r:id="rId55"/>
      <p:bold r:id="rId56"/>
      <p:italic r:id="rId57"/>
      <p:boldItalic r:id="rId58"/>
    </p:embeddedFont>
    <p:embeddedFont>
      <p:font typeface="Roboto"/>
      <p:regular r:id="rId59"/>
      <p:bold r:id="rId60"/>
      <p:italic r:id="rId61"/>
      <p:boldItalic r:id="rId62"/>
    </p:embeddedFont>
    <p:embeddedFont>
      <p:font typeface="Roboto Medium"/>
      <p:regular r:id="rId63"/>
      <p:bold r:id="rId64"/>
      <p:italic r:id="rId65"/>
      <p:boldItalic r:id="rId66"/>
    </p:embeddedFont>
    <p:embeddedFont>
      <p:font typeface="Caveat"/>
      <p:regular r:id="rId67"/>
      <p:bold r:id="rId68"/>
    </p:embeddedFont>
    <p:embeddedFont>
      <p:font typeface="Inconsolata"/>
      <p:regular r:id="rId69"/>
      <p:bold r:id="rId70"/>
    </p:embeddedFont>
    <p:embeddedFont>
      <p:font typeface="Oswald Light"/>
      <p:regular r:id="rId71"/>
      <p:bold r:id="rId72"/>
    </p:embeddedFont>
    <p:embeddedFont>
      <p:font typeface="Roboto Light"/>
      <p:regular r:id="rId73"/>
      <p:bold r:id="rId74"/>
      <p:italic r:id="rId75"/>
      <p:boldItalic r:id="rId76"/>
    </p:embeddedFont>
    <p:embeddedFont>
      <p:font typeface="Oswald"/>
      <p:regular r:id="rId77"/>
      <p:bold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77D8FF-5FD0-4F04-B144-B7961BA2840C}">
  <a:tblStyle styleId="{4377D8FF-5FD0-4F04-B144-B7961BA284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Light-regular.fntdata"/><Relationship Id="rId72" Type="http://schemas.openxmlformats.org/officeDocument/2006/relationships/font" Target="fonts/OswaldLight-bold.fntdata"/><Relationship Id="rId31" Type="http://schemas.openxmlformats.org/officeDocument/2006/relationships/slide" Target="slides/slide24.xml"/><Relationship Id="rId75" Type="http://schemas.openxmlformats.org/officeDocument/2006/relationships/font" Target="fonts/RobotoLight-italic.fntdata"/><Relationship Id="rId30" Type="http://schemas.openxmlformats.org/officeDocument/2006/relationships/slide" Target="slides/slide23.xml"/><Relationship Id="rId74" Type="http://schemas.openxmlformats.org/officeDocument/2006/relationships/font" Target="fonts/RobotoLight-bold.fntdata"/><Relationship Id="rId33" Type="http://schemas.openxmlformats.org/officeDocument/2006/relationships/slide" Target="slides/slide26.xml"/><Relationship Id="rId77" Type="http://schemas.openxmlformats.org/officeDocument/2006/relationships/font" Target="fonts/Oswald-regular.fntdata"/><Relationship Id="rId32" Type="http://schemas.openxmlformats.org/officeDocument/2006/relationships/slide" Target="slides/slide25.xml"/><Relationship Id="rId76" Type="http://schemas.openxmlformats.org/officeDocument/2006/relationships/font" Target="fonts/RobotoLight-boldItalic.fntdata"/><Relationship Id="rId35" Type="http://schemas.openxmlformats.org/officeDocument/2006/relationships/slide" Target="slides/slide28.xml"/><Relationship Id="rId34" Type="http://schemas.openxmlformats.org/officeDocument/2006/relationships/slide" Target="slides/slide27.xml"/><Relationship Id="rId78" Type="http://schemas.openxmlformats.org/officeDocument/2006/relationships/font" Target="fonts/Oswald-bold.fntdata"/><Relationship Id="rId71" Type="http://schemas.openxmlformats.org/officeDocument/2006/relationships/font" Target="fonts/OswaldLight-regular.fntdata"/><Relationship Id="rId70" Type="http://schemas.openxmlformats.org/officeDocument/2006/relationships/font" Target="fonts/Inconsolata-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3.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5.xml"/><Relationship Id="rId66" Type="http://schemas.openxmlformats.org/officeDocument/2006/relationships/font" Target="fonts/RobotoMedium-boldItalic.fntdata"/><Relationship Id="rId21" Type="http://schemas.openxmlformats.org/officeDocument/2006/relationships/slide" Target="slides/slide14.xml"/><Relationship Id="rId65" Type="http://schemas.openxmlformats.org/officeDocument/2006/relationships/font" Target="fonts/RobotoMedium-italic.fntdata"/><Relationship Id="rId24" Type="http://schemas.openxmlformats.org/officeDocument/2006/relationships/slide" Target="slides/slide17.xml"/><Relationship Id="rId68" Type="http://schemas.openxmlformats.org/officeDocument/2006/relationships/font" Target="fonts/Caveat-bold.fntdata"/><Relationship Id="rId23" Type="http://schemas.openxmlformats.org/officeDocument/2006/relationships/slide" Target="slides/slide16.xml"/><Relationship Id="rId67" Type="http://schemas.openxmlformats.org/officeDocument/2006/relationships/font" Target="fonts/Caveat-regular.fntdata"/><Relationship Id="rId60" Type="http://schemas.openxmlformats.org/officeDocument/2006/relationships/font" Target="fonts/Roboto-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Inconsolata-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font" Target="fonts/OswaldMedium-regular.fntdata"/><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RobotoThin-regular.fntdata"/><Relationship Id="rId10" Type="http://schemas.openxmlformats.org/officeDocument/2006/relationships/slide" Target="slides/slide3.xml"/><Relationship Id="rId54" Type="http://schemas.openxmlformats.org/officeDocument/2006/relationships/font" Target="fonts/OswaldMedium-bold.fntdata"/><Relationship Id="rId13" Type="http://schemas.openxmlformats.org/officeDocument/2006/relationships/slide" Target="slides/slide6.xml"/><Relationship Id="rId57" Type="http://schemas.openxmlformats.org/officeDocument/2006/relationships/font" Target="fonts/RobotoThin-italic.fntdata"/><Relationship Id="rId12" Type="http://schemas.openxmlformats.org/officeDocument/2006/relationships/slide" Target="slides/slide5.xml"/><Relationship Id="rId56" Type="http://schemas.openxmlformats.org/officeDocument/2006/relationships/font" Target="fonts/RobotoThin-bold.fntdata"/><Relationship Id="rId15" Type="http://schemas.openxmlformats.org/officeDocument/2006/relationships/slide" Target="slides/slide8.xml"/><Relationship Id="rId59" Type="http://schemas.openxmlformats.org/officeDocument/2006/relationships/font" Target="fonts/Roboto-regular.fntdata"/><Relationship Id="rId14" Type="http://schemas.openxmlformats.org/officeDocument/2006/relationships/slide" Target="slides/slide7.xml"/><Relationship Id="rId58" Type="http://schemas.openxmlformats.org/officeDocument/2006/relationships/font" Target="fonts/RobotoThin-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1.png>
</file>

<file path=ppt/media/image13.png>
</file>

<file path=ppt/media/image14.png>
</file>

<file path=ppt/media/image15.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5.png>
</file>

<file path=ppt/media/image37.png>
</file>

<file path=ppt/media/image39.png>
</file>

<file path=ppt/media/image4.png>
</file>

<file path=ppt/media/image40.png>
</file>

<file path=ppt/media/image41.png>
</file>

<file path=ppt/media/image42.png>
</file>

<file path=ppt/media/image43.png>
</file>

<file path=ppt/media/image45.png>
</file>

<file path=ppt/media/image46.png>
</file>

<file path=ppt/media/image49.png>
</file>

<file path=ppt/media/image5.png>
</file>

<file path=ppt/media/image52.png>
</file>

<file path=ppt/media/image55.png>
</file>

<file path=ppt/media/image56.png>
</file>

<file path=ppt/media/image57.png>
</file>

<file path=ppt/media/image58.png>
</file>

<file path=ppt/media/image6.png>
</file>

<file path=ppt/media/image60.png>
</file>

<file path=ppt/media/image61.png>
</file>

<file path=ppt/media/image62.png>
</file>

<file path=ppt/media/image63.png>
</file>

<file path=ppt/media/image6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f9d0818f68_0_1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f9d0818f68_0_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f9d0818f68_0_1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f9d0818f68_0_1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f9d0818f68_0_18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f9d0818f68_0_18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f9d0818f68_0_1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f9d0818f68_0_1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f9d0818f68_0_1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f9d0818f68_0_1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605fb1b5c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605fb1b5c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hutterstock_46018207</a:t>
            </a:r>
            <a:endParaRPr/>
          </a:p>
          <a:p>
            <a:pPr indent="0" lvl="0" marL="0" rtl="0" algn="l">
              <a:spcBef>
                <a:spcPts val="0"/>
              </a:spcBef>
              <a:spcAft>
                <a:spcPts val="0"/>
              </a:spcAft>
              <a:buNone/>
            </a:pPr>
            <a:r>
              <a:rPr lang="en"/>
              <a:t>shutterstock_107698130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f9d0818f68_0_1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f9d0818f68_0_1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f9d0818f68_0_1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f9d0818f68_0_1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f9d0818f68_0_1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f9d0818f68_0_1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61885686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61885686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618856863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618856863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f9d0818f68_0_1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f9d0818f68_0_1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6188568637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6188568637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f9d0818f68_0_1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f9d0818f68_0_1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6188568637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6188568637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6188568637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6188568637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f9d0818f68_0_1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f9d0818f68_0_1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605fb1b5c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605fb1b5c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f9d0818f68_0_1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f9d0818f68_0_1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f9d0818f68_0_1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f9d0818f68_0_1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f9d0818f68_0_2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f9d0818f68_0_2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f9d0818f68_0_2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f9d0818f68_0_2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f9d0818f68_0_1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f9d0818f68_0_1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6188568637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6188568637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f9d0818f68_0_2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f9d0818f68_0_2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f9d0818f68_0_2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f9d0818f68_0_2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f9d0818f68_0_2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f9d0818f68_0_2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f9d0818f68_0_2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f9d0818f68_0_2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41c531a78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41c531a78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shutterstock_757928980</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f9d0818f68_0_2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f9d0818f68_0_2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4c85ea18e0_0_206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g4c85ea18e0_0_20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6188568637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6188568637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1037ebd6c3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1037ebd6c3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f9d0818f68_0_1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f9d0818f68_0_1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1037ebd6c3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1037ebd6c3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1037ebd6c3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1037ebd6c3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1037ebd6c3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1037ebd6c3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1037ebd6c3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1037ebd6c3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1037ebd6c3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1037ebd6c3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1037ebd6c3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1037ebd6c3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607e9e3fe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607e9e3fe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shutterstock_94248952</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f9d0818f68_0_1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f9d0818f68_0_1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f9d0818f68_0_1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f9d0818f68_0_1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f9d0818f68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f9d0818f68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6181e3fc3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6181e3fc3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shutterstock_538046059</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3.png"/><Relationship Id="rId4" Type="http://schemas.openxmlformats.org/officeDocument/2006/relationships/image" Target="../media/image5.png"/><Relationship Id="rId11" Type="http://schemas.openxmlformats.org/officeDocument/2006/relationships/image" Target="../media/image23.png"/><Relationship Id="rId10" Type="http://schemas.openxmlformats.org/officeDocument/2006/relationships/image" Target="../media/image24.png"/><Relationship Id="rId9" Type="http://schemas.openxmlformats.org/officeDocument/2006/relationships/image" Target="../media/image20.png"/><Relationship Id="rId5" Type="http://schemas.openxmlformats.org/officeDocument/2006/relationships/image" Target="../media/image14.png"/><Relationship Id="rId6" Type="http://schemas.openxmlformats.org/officeDocument/2006/relationships/image" Target="../media/image13.png"/><Relationship Id="rId7" Type="http://schemas.openxmlformats.org/officeDocument/2006/relationships/image" Target="../media/image15.png"/><Relationship Id="rId8" Type="http://schemas.openxmlformats.org/officeDocument/2006/relationships/image" Target="../media/image1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3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0.png"/><Relationship Id="rId4" Type="http://schemas.openxmlformats.org/officeDocument/2006/relationships/image" Target="../media/image29.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2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0.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9.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5.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4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2.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45.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8.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6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 Numbered 1–8 (Gray)">
  <p:cSld name="CUSTOM_2_7_1_3_1_1_1_1">
    <p:spTree>
      <p:nvGrpSpPr>
        <p:cNvPr id="52" name="Shape 52"/>
        <p:cNvGrpSpPr/>
        <p:nvPr/>
      </p:nvGrpSpPr>
      <p:grpSpPr>
        <a:xfrm>
          <a:off x="0" y="0"/>
          <a:ext cx="0" cy="0"/>
          <a:chOff x="0" y="0"/>
          <a:chExt cx="0" cy="0"/>
        </a:xfrm>
      </p:grpSpPr>
      <p:sp>
        <p:nvSpPr>
          <p:cNvPr id="53" name="Google Shape;53;p1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 name="Google Shape;54;p1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5" name="Google Shape;55;p1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cxnSp>
        <p:nvCxnSpPr>
          <p:cNvPr id="56" name="Google Shape;56;p1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7" name="Google Shape;57;p14"/>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 name="Google Shape;58;p14"/>
          <p:cNvSpPr/>
          <p:nvPr/>
        </p:nvSpPr>
        <p:spPr>
          <a:xfrm>
            <a:off x="1179113" y="3873009"/>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14"/>
          <p:cNvGrpSpPr/>
          <p:nvPr/>
        </p:nvGrpSpPr>
        <p:grpSpPr>
          <a:xfrm>
            <a:off x="457427" y="3873038"/>
            <a:ext cx="602564" cy="377174"/>
            <a:chOff x="457200" y="1466425"/>
            <a:chExt cx="776900" cy="486300"/>
          </a:xfrm>
        </p:grpSpPr>
        <p:sp>
          <p:nvSpPr>
            <p:cNvPr id="60" name="Google Shape;60;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07</a:t>
              </a:r>
              <a:endParaRPr sz="2000">
                <a:solidFill>
                  <a:srgbClr val="043461"/>
                </a:solidFill>
                <a:latin typeface="Roboto Light"/>
                <a:ea typeface="Roboto Light"/>
                <a:cs typeface="Roboto Light"/>
                <a:sym typeface="Roboto Light"/>
              </a:endParaRPr>
            </a:p>
          </p:txBody>
        </p:sp>
        <p:sp>
          <p:nvSpPr>
            <p:cNvPr id="61" name="Google Shape;61;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62" name="Google Shape;62;p14"/>
          <p:cNvSpPr txBox="1"/>
          <p:nvPr>
            <p:ph idx="3" type="subTitle"/>
          </p:nvPr>
        </p:nvSpPr>
        <p:spPr>
          <a:xfrm>
            <a:off x="-12100" y="3873125"/>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3" name="Google Shape;63;p14"/>
          <p:cNvSpPr/>
          <p:nvPr/>
        </p:nvSpPr>
        <p:spPr>
          <a:xfrm>
            <a:off x="1179000" y="4311113"/>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 name="Google Shape;64;p14"/>
          <p:cNvGrpSpPr/>
          <p:nvPr/>
        </p:nvGrpSpPr>
        <p:grpSpPr>
          <a:xfrm>
            <a:off x="457315" y="4311142"/>
            <a:ext cx="602564" cy="377174"/>
            <a:chOff x="457200" y="1466425"/>
            <a:chExt cx="776900" cy="486300"/>
          </a:xfrm>
        </p:grpSpPr>
        <p:sp>
          <p:nvSpPr>
            <p:cNvPr id="65" name="Google Shape;65;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08</a:t>
              </a:r>
              <a:endParaRPr sz="2000">
                <a:solidFill>
                  <a:srgbClr val="043461"/>
                </a:solidFill>
                <a:latin typeface="Roboto Light"/>
                <a:ea typeface="Roboto Light"/>
                <a:cs typeface="Roboto Light"/>
                <a:sym typeface="Roboto Light"/>
              </a:endParaRPr>
            </a:p>
          </p:txBody>
        </p:sp>
        <p:sp>
          <p:nvSpPr>
            <p:cNvPr id="66" name="Google Shape;66;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67" name="Google Shape;67;p14"/>
          <p:cNvSpPr txBox="1"/>
          <p:nvPr>
            <p:ph idx="4" type="subTitle"/>
          </p:nvPr>
        </p:nvSpPr>
        <p:spPr>
          <a:xfrm>
            <a:off x="-12075" y="4311250"/>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8" name="Google Shape;68;p14"/>
          <p:cNvSpPr/>
          <p:nvPr/>
        </p:nvSpPr>
        <p:spPr>
          <a:xfrm>
            <a:off x="1179063" y="2996634"/>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14"/>
          <p:cNvGrpSpPr/>
          <p:nvPr/>
        </p:nvGrpSpPr>
        <p:grpSpPr>
          <a:xfrm>
            <a:off x="457377" y="2996663"/>
            <a:ext cx="602564" cy="377174"/>
            <a:chOff x="457200" y="1466425"/>
            <a:chExt cx="776900" cy="486300"/>
          </a:xfrm>
        </p:grpSpPr>
        <p:sp>
          <p:nvSpPr>
            <p:cNvPr id="70" name="Google Shape;70;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05</a:t>
              </a:r>
              <a:endParaRPr sz="2000">
                <a:solidFill>
                  <a:srgbClr val="043461"/>
                </a:solidFill>
                <a:latin typeface="Roboto Light"/>
                <a:ea typeface="Roboto Light"/>
                <a:cs typeface="Roboto Light"/>
                <a:sym typeface="Roboto Light"/>
              </a:endParaRPr>
            </a:p>
          </p:txBody>
        </p:sp>
        <p:sp>
          <p:nvSpPr>
            <p:cNvPr id="71" name="Google Shape;71;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72" name="Google Shape;72;p14"/>
          <p:cNvSpPr txBox="1"/>
          <p:nvPr>
            <p:ph idx="5" type="subTitle"/>
          </p:nvPr>
        </p:nvSpPr>
        <p:spPr>
          <a:xfrm>
            <a:off x="-12150" y="2996750"/>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3" name="Google Shape;73;p14"/>
          <p:cNvSpPr/>
          <p:nvPr/>
        </p:nvSpPr>
        <p:spPr>
          <a:xfrm>
            <a:off x="1178950" y="3434738"/>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14"/>
          <p:cNvGrpSpPr/>
          <p:nvPr/>
        </p:nvGrpSpPr>
        <p:grpSpPr>
          <a:xfrm>
            <a:off x="457265" y="3434767"/>
            <a:ext cx="602564" cy="377174"/>
            <a:chOff x="457200" y="1466425"/>
            <a:chExt cx="776900" cy="486300"/>
          </a:xfrm>
        </p:grpSpPr>
        <p:sp>
          <p:nvSpPr>
            <p:cNvPr id="75" name="Google Shape;75;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06</a:t>
              </a:r>
              <a:endParaRPr sz="2000">
                <a:solidFill>
                  <a:srgbClr val="043461"/>
                </a:solidFill>
                <a:latin typeface="Roboto Light"/>
                <a:ea typeface="Roboto Light"/>
                <a:cs typeface="Roboto Light"/>
                <a:sym typeface="Roboto Light"/>
              </a:endParaRPr>
            </a:p>
          </p:txBody>
        </p:sp>
        <p:sp>
          <p:nvSpPr>
            <p:cNvPr id="76" name="Google Shape;76;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77" name="Google Shape;77;p14"/>
          <p:cNvSpPr txBox="1"/>
          <p:nvPr>
            <p:ph idx="6" type="subTitle"/>
          </p:nvPr>
        </p:nvSpPr>
        <p:spPr>
          <a:xfrm>
            <a:off x="-12150" y="3434875"/>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8" name="Google Shape;78;p14"/>
          <p:cNvSpPr/>
          <p:nvPr/>
        </p:nvSpPr>
        <p:spPr>
          <a:xfrm>
            <a:off x="1179088" y="2135259"/>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14"/>
          <p:cNvGrpSpPr/>
          <p:nvPr/>
        </p:nvGrpSpPr>
        <p:grpSpPr>
          <a:xfrm>
            <a:off x="457402" y="2135288"/>
            <a:ext cx="602564" cy="377174"/>
            <a:chOff x="457200" y="1466425"/>
            <a:chExt cx="776900" cy="486300"/>
          </a:xfrm>
        </p:grpSpPr>
        <p:sp>
          <p:nvSpPr>
            <p:cNvPr id="80" name="Google Shape;80;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03</a:t>
              </a:r>
              <a:endParaRPr sz="2000">
                <a:solidFill>
                  <a:srgbClr val="043461"/>
                </a:solidFill>
                <a:latin typeface="Roboto Light"/>
                <a:ea typeface="Roboto Light"/>
                <a:cs typeface="Roboto Light"/>
                <a:sym typeface="Roboto Light"/>
              </a:endParaRPr>
            </a:p>
          </p:txBody>
        </p:sp>
        <p:sp>
          <p:nvSpPr>
            <p:cNvPr id="81" name="Google Shape;81;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82" name="Google Shape;82;p14"/>
          <p:cNvSpPr txBox="1"/>
          <p:nvPr>
            <p:ph idx="7" type="subTitle"/>
          </p:nvPr>
        </p:nvSpPr>
        <p:spPr>
          <a:xfrm>
            <a:off x="-12125" y="2135375"/>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 name="Google Shape;83;p14"/>
          <p:cNvSpPr/>
          <p:nvPr/>
        </p:nvSpPr>
        <p:spPr>
          <a:xfrm>
            <a:off x="1178975" y="2573363"/>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14"/>
          <p:cNvGrpSpPr/>
          <p:nvPr/>
        </p:nvGrpSpPr>
        <p:grpSpPr>
          <a:xfrm>
            <a:off x="457290" y="2573392"/>
            <a:ext cx="602564" cy="377174"/>
            <a:chOff x="457200" y="1466425"/>
            <a:chExt cx="776900" cy="486300"/>
          </a:xfrm>
        </p:grpSpPr>
        <p:sp>
          <p:nvSpPr>
            <p:cNvPr id="85" name="Google Shape;85;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04</a:t>
              </a:r>
              <a:endParaRPr sz="2000">
                <a:solidFill>
                  <a:srgbClr val="043461"/>
                </a:solidFill>
                <a:latin typeface="Roboto Light"/>
                <a:ea typeface="Roboto Light"/>
                <a:cs typeface="Roboto Light"/>
                <a:sym typeface="Roboto Light"/>
              </a:endParaRPr>
            </a:p>
          </p:txBody>
        </p:sp>
        <p:sp>
          <p:nvSpPr>
            <p:cNvPr id="86" name="Google Shape;86;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87" name="Google Shape;87;p14"/>
          <p:cNvSpPr txBox="1"/>
          <p:nvPr>
            <p:ph idx="8" type="subTitle"/>
          </p:nvPr>
        </p:nvSpPr>
        <p:spPr>
          <a:xfrm>
            <a:off x="-12250" y="2573500"/>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 name="Google Shape;88;p14"/>
          <p:cNvSpPr/>
          <p:nvPr/>
        </p:nvSpPr>
        <p:spPr>
          <a:xfrm>
            <a:off x="1179038" y="1258884"/>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14"/>
          <p:cNvGrpSpPr/>
          <p:nvPr/>
        </p:nvGrpSpPr>
        <p:grpSpPr>
          <a:xfrm>
            <a:off x="457352" y="1258913"/>
            <a:ext cx="602564" cy="377174"/>
            <a:chOff x="457200" y="1466425"/>
            <a:chExt cx="776900" cy="486300"/>
          </a:xfrm>
        </p:grpSpPr>
        <p:sp>
          <p:nvSpPr>
            <p:cNvPr id="90" name="Google Shape;90;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01</a:t>
              </a:r>
              <a:endParaRPr sz="2000">
                <a:solidFill>
                  <a:srgbClr val="043461"/>
                </a:solidFill>
                <a:latin typeface="Roboto Light"/>
                <a:ea typeface="Roboto Light"/>
                <a:cs typeface="Roboto Light"/>
                <a:sym typeface="Roboto Light"/>
              </a:endParaRPr>
            </a:p>
          </p:txBody>
        </p:sp>
        <p:sp>
          <p:nvSpPr>
            <p:cNvPr id="91" name="Google Shape;91;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92" name="Google Shape;92;p14"/>
          <p:cNvSpPr txBox="1"/>
          <p:nvPr>
            <p:ph idx="9" type="subTitle"/>
          </p:nvPr>
        </p:nvSpPr>
        <p:spPr>
          <a:xfrm>
            <a:off x="-12300" y="1259000"/>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3" name="Google Shape;93;p14"/>
          <p:cNvSpPr/>
          <p:nvPr/>
        </p:nvSpPr>
        <p:spPr>
          <a:xfrm>
            <a:off x="1178925" y="1696988"/>
            <a:ext cx="7691100" cy="377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14"/>
          <p:cNvGrpSpPr/>
          <p:nvPr/>
        </p:nvGrpSpPr>
        <p:grpSpPr>
          <a:xfrm>
            <a:off x="457240" y="1697017"/>
            <a:ext cx="602564" cy="377174"/>
            <a:chOff x="457200" y="1466425"/>
            <a:chExt cx="776900" cy="486300"/>
          </a:xfrm>
        </p:grpSpPr>
        <p:sp>
          <p:nvSpPr>
            <p:cNvPr id="95" name="Google Shape;95;p14"/>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043461"/>
                  </a:solidFill>
                  <a:latin typeface="Roboto Light"/>
                  <a:ea typeface="Roboto Light"/>
                  <a:cs typeface="Roboto Light"/>
                  <a:sym typeface="Roboto Light"/>
                </a:rPr>
                <a:t>02</a:t>
              </a:r>
              <a:endParaRPr sz="2000">
                <a:solidFill>
                  <a:srgbClr val="043461"/>
                </a:solidFill>
                <a:latin typeface="Roboto Light"/>
                <a:ea typeface="Roboto Light"/>
                <a:cs typeface="Roboto Light"/>
                <a:sym typeface="Roboto Light"/>
              </a:endParaRPr>
            </a:p>
          </p:txBody>
        </p:sp>
        <p:sp>
          <p:nvSpPr>
            <p:cNvPr id="96" name="Google Shape;96;p14"/>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3461"/>
                </a:solidFill>
              </a:endParaRPr>
            </a:p>
          </p:txBody>
        </p:sp>
      </p:grpSp>
      <p:sp>
        <p:nvSpPr>
          <p:cNvPr id="97" name="Google Shape;97;p14"/>
          <p:cNvSpPr txBox="1"/>
          <p:nvPr>
            <p:ph idx="13" type="subTitle"/>
          </p:nvPr>
        </p:nvSpPr>
        <p:spPr>
          <a:xfrm>
            <a:off x="-12300" y="1697125"/>
            <a:ext cx="8882100" cy="3771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Title Slide Web Development">
  <p:cSld name="CUSTOM_2_3_1_1_1_1_1_2_1_2_1_1_1_1_2_2_1_2_1_1_1_2_2">
    <p:spTree>
      <p:nvGrpSpPr>
        <p:cNvPr id="98" name="Shape 98"/>
        <p:cNvGrpSpPr/>
        <p:nvPr/>
      </p:nvGrpSpPr>
      <p:grpSpPr>
        <a:xfrm>
          <a:off x="0" y="0"/>
          <a:ext cx="0" cy="0"/>
          <a:chOff x="0" y="0"/>
          <a:chExt cx="0" cy="0"/>
        </a:xfrm>
      </p:grpSpPr>
      <p:pic>
        <p:nvPicPr>
          <p:cNvPr id="99" name="Google Shape;99;p1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00" name="Google Shape;100;p15"/>
          <p:cNvSpPr txBox="1"/>
          <p:nvPr/>
        </p:nvSpPr>
        <p:spPr>
          <a:xfrm>
            <a:off x="206300" y="4868750"/>
            <a:ext cx="8663400" cy="185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600">
                <a:solidFill>
                  <a:schemeClr val="dk1"/>
                </a:solidFill>
                <a:latin typeface="Roboto"/>
                <a:ea typeface="Roboto"/>
                <a:cs typeface="Roboto"/>
                <a:sym typeface="Roboto"/>
              </a:rPr>
              <a:t>© 2022 Trilogy Education Services, a 2U, Inc. brand.  All Rights Reserved.</a:t>
            </a:r>
            <a:endParaRPr sz="600">
              <a:solidFill>
                <a:schemeClr val="dk1"/>
              </a:solidFill>
              <a:latin typeface="Roboto"/>
              <a:ea typeface="Roboto"/>
              <a:cs typeface="Roboto"/>
              <a:sym typeface="Roboto"/>
            </a:endParaRPr>
          </a:p>
        </p:txBody>
      </p:sp>
      <p:sp>
        <p:nvSpPr>
          <p:cNvPr id="101" name="Google Shape;101;p15"/>
          <p:cNvSpPr/>
          <p:nvPr/>
        </p:nvSpPr>
        <p:spPr>
          <a:xfrm>
            <a:off x="269850" y="3467088"/>
            <a:ext cx="8604300" cy="1416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2" name="Google Shape;102;p15"/>
          <p:cNvPicPr preferRelativeResize="0"/>
          <p:nvPr/>
        </p:nvPicPr>
        <p:blipFill>
          <a:blip r:embed="rId3">
            <a:alphaModFix/>
          </a:blip>
          <a:stretch>
            <a:fillRect/>
          </a:stretch>
        </p:blipFill>
        <p:spPr>
          <a:xfrm>
            <a:off x="7773497" y="3773563"/>
            <a:ext cx="822959" cy="711201"/>
          </a:xfrm>
          <a:prstGeom prst="rect">
            <a:avLst/>
          </a:prstGeom>
          <a:noFill/>
          <a:ln>
            <a:noFill/>
          </a:ln>
          <a:effectLst>
            <a:outerShdw blurRad="57150" rotWithShape="0" algn="bl" dir="5400000" dist="19050">
              <a:srgbClr val="000000">
                <a:alpha val="50000"/>
              </a:srgbClr>
            </a:outerShdw>
          </a:effectLst>
        </p:spPr>
      </p:pic>
      <p:sp>
        <p:nvSpPr>
          <p:cNvPr id="103" name="Google Shape;103;p15"/>
          <p:cNvSpPr txBox="1"/>
          <p:nvPr>
            <p:ph type="title"/>
          </p:nvPr>
        </p:nvSpPr>
        <p:spPr>
          <a:xfrm>
            <a:off x="-4350" y="1213825"/>
            <a:ext cx="9144000" cy="1581900"/>
          </a:xfrm>
          <a:prstGeom prst="rect">
            <a:avLst/>
          </a:prstGeom>
          <a:noFill/>
          <a:ln>
            <a:noFill/>
          </a:ln>
        </p:spPr>
        <p:txBody>
          <a:bodyPr anchorCtr="0" anchor="ctr" bIns="0" lIns="3108950" spcFirstLastPara="1" rIns="182875" wrap="square" tIns="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04" name="Google Shape;104;p15"/>
          <p:cNvSpPr txBox="1"/>
          <p:nvPr>
            <p:ph idx="2" type="title"/>
          </p:nvPr>
        </p:nvSpPr>
        <p:spPr>
          <a:xfrm>
            <a:off x="3254000" y="4157175"/>
            <a:ext cx="43737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sz="1800">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105" name="Google Shape;105;p15"/>
          <p:cNvSpPr txBox="1"/>
          <p:nvPr/>
        </p:nvSpPr>
        <p:spPr>
          <a:xfrm>
            <a:off x="3943378" y="3804375"/>
            <a:ext cx="36330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a:ea typeface="Oswald"/>
                <a:cs typeface="Oswald"/>
                <a:sym typeface="Oswald"/>
              </a:rPr>
              <a:t>Coding Boot Camp</a:t>
            </a:r>
            <a:endParaRPr sz="1800">
              <a:solidFill>
                <a:srgbClr val="FFFFFF"/>
              </a:solidFill>
              <a:latin typeface="Oswald"/>
              <a:ea typeface="Oswald"/>
              <a:cs typeface="Oswald"/>
              <a:sym typeface="Oswald"/>
            </a:endParaRPr>
          </a:p>
        </p:txBody>
      </p:sp>
      <p:pic>
        <p:nvPicPr>
          <p:cNvPr id="106" name="Google Shape;106;p15"/>
          <p:cNvPicPr preferRelativeResize="0"/>
          <p:nvPr/>
        </p:nvPicPr>
        <p:blipFill>
          <a:blip r:embed="rId4">
            <a:alphaModFix/>
          </a:blip>
          <a:stretch>
            <a:fillRect/>
          </a:stretch>
        </p:blipFill>
        <p:spPr>
          <a:xfrm>
            <a:off x="776110" y="1231212"/>
            <a:ext cx="2286002" cy="1703068"/>
          </a:xfrm>
          <a:prstGeom prst="rect">
            <a:avLst/>
          </a:prstGeom>
          <a:noFill/>
          <a:ln>
            <a:noFill/>
          </a:ln>
        </p:spPr>
      </p:pic>
      <p:cxnSp>
        <p:nvCxnSpPr>
          <p:cNvPr id="107" name="Google Shape;107;p15"/>
          <p:cNvCxnSpPr/>
          <p:nvPr/>
        </p:nvCxnSpPr>
        <p:spPr>
          <a:xfrm>
            <a:off x="605150" y="4157225"/>
            <a:ext cx="69711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extLst>
    <p:ext uri="{DCECCB84-F9BA-43D5-87BE-67443E8EF086}">
      <p15:sldGuideLst>
        <p15:guide id="1" pos="1212">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Subsection Slide">
  <p:cSld name="CUSTOM_17_2_1_1_2_1">
    <p:spTree>
      <p:nvGrpSpPr>
        <p:cNvPr id="108" name="Shape 108"/>
        <p:cNvGrpSpPr/>
        <p:nvPr/>
      </p:nvGrpSpPr>
      <p:grpSpPr>
        <a:xfrm>
          <a:off x="0" y="0"/>
          <a:ext cx="0" cy="0"/>
          <a:chOff x="0" y="0"/>
          <a:chExt cx="0" cy="0"/>
        </a:xfrm>
      </p:grpSpPr>
      <p:pic>
        <p:nvPicPr>
          <p:cNvPr id="109" name="Google Shape;109;p1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10" name="Google Shape;110;p16"/>
          <p:cNvSpPr txBox="1"/>
          <p:nvPr>
            <p:ph type="title"/>
          </p:nvPr>
        </p:nvSpPr>
        <p:spPr>
          <a:xfrm>
            <a:off x="274325"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11" name="Google Shape;111;p1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12" name="Google Shape;112;p1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Transition Slide">
  <p:cSld name="CUSTOM_17_2_1_2_3_2">
    <p:spTree>
      <p:nvGrpSpPr>
        <p:cNvPr id="113" name="Shape 113"/>
        <p:cNvGrpSpPr/>
        <p:nvPr/>
      </p:nvGrpSpPr>
      <p:grpSpPr>
        <a:xfrm>
          <a:off x="0" y="0"/>
          <a:ext cx="0" cy="0"/>
          <a:chOff x="0" y="0"/>
          <a:chExt cx="0" cy="0"/>
        </a:xfrm>
      </p:grpSpPr>
      <p:pic>
        <p:nvPicPr>
          <p:cNvPr id="114" name="Google Shape;114;p1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15" name="Google Shape;115;p17"/>
          <p:cNvSpPr txBox="1"/>
          <p:nvPr>
            <p:ph type="title"/>
          </p:nvPr>
        </p:nvSpPr>
        <p:spPr>
          <a:xfrm>
            <a:off x="237100"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16" name="Google Shape;116;p1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17" name="Google Shape;117;p1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Text Only">
  <p:cSld name="CUSTOM_2_7_2_2">
    <p:spTree>
      <p:nvGrpSpPr>
        <p:cNvPr id="118" name="Shape 118"/>
        <p:cNvGrpSpPr/>
        <p:nvPr/>
      </p:nvGrpSpPr>
      <p:grpSpPr>
        <a:xfrm>
          <a:off x="0" y="0"/>
          <a:ext cx="0" cy="0"/>
          <a:chOff x="0" y="0"/>
          <a:chExt cx="0" cy="0"/>
        </a:xfrm>
      </p:grpSpPr>
      <p:sp>
        <p:nvSpPr>
          <p:cNvPr id="119" name="Google Shape;119;p1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20" name="Google Shape;120;p1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121" name="Google Shape;121;p1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22" name="Google Shape;122;p1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23" name="Google Shape;123;p1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124" name="Google Shape;124;p18"/>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25" name="Google Shape;125;p18"/>
          <p:cNvSpPr txBox="1"/>
          <p:nvPr>
            <p:ph idx="3" type="body"/>
          </p:nvPr>
        </p:nvSpPr>
        <p:spPr>
          <a:xfrm>
            <a:off x="175" y="1284250"/>
            <a:ext cx="9144000" cy="3622200"/>
          </a:xfrm>
          <a:prstGeom prst="rect">
            <a:avLst/>
          </a:prstGeom>
          <a:noFill/>
          <a:ln>
            <a:noFill/>
          </a:ln>
        </p:spPr>
        <p:txBody>
          <a:bodyPr anchorCtr="0" anchor="t" bIns="914400" lIns="457200" spcFirstLastPara="1" rIns="457200" wrap="square" tIns="0">
            <a:noAutofit/>
          </a:bodyPr>
          <a:lstStyle>
            <a:lvl1pPr indent="-317500" lvl="0" marL="457200" rtl="0">
              <a:spcBef>
                <a:spcPts val="0"/>
              </a:spcBef>
              <a:spcAft>
                <a:spcPts val="0"/>
              </a:spcAft>
              <a:buSzPts val="14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Welcome">
  <p:cSld name="CUSTOM_17_2_1_1_2_1_1">
    <p:spTree>
      <p:nvGrpSpPr>
        <p:cNvPr id="126" name="Shape 126"/>
        <p:cNvGrpSpPr/>
        <p:nvPr/>
      </p:nvGrpSpPr>
      <p:grpSpPr>
        <a:xfrm>
          <a:off x="0" y="0"/>
          <a:ext cx="0" cy="0"/>
          <a:chOff x="0" y="0"/>
          <a:chExt cx="0" cy="0"/>
        </a:xfrm>
      </p:grpSpPr>
      <p:pic>
        <p:nvPicPr>
          <p:cNvPr id="127" name="Google Shape;127;p1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28" name="Google Shape;128;p1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29" name="Google Shape;129;p1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sz="700">
                <a:latin typeface="Roboto"/>
                <a:ea typeface="Roboto"/>
                <a:cs typeface="Roboto"/>
                <a:sym typeface="Roboto"/>
              </a:defRPr>
            </a:lvl2pPr>
            <a:lvl3pPr lvl="2" rtl="0">
              <a:spcBef>
                <a:spcPts val="0"/>
              </a:spcBef>
              <a:spcAft>
                <a:spcPts val="0"/>
              </a:spcAft>
              <a:buNone/>
              <a:defRPr sz="700">
                <a:latin typeface="Roboto"/>
                <a:ea typeface="Roboto"/>
                <a:cs typeface="Roboto"/>
                <a:sym typeface="Roboto"/>
              </a:defRPr>
            </a:lvl3pPr>
            <a:lvl4pPr lvl="3" rtl="0">
              <a:spcBef>
                <a:spcPts val="0"/>
              </a:spcBef>
              <a:spcAft>
                <a:spcPts val="0"/>
              </a:spcAft>
              <a:buNone/>
              <a:defRPr sz="700">
                <a:latin typeface="Roboto"/>
                <a:ea typeface="Roboto"/>
                <a:cs typeface="Roboto"/>
                <a:sym typeface="Roboto"/>
              </a:defRPr>
            </a:lvl4pPr>
            <a:lvl5pPr lvl="4" rtl="0">
              <a:spcBef>
                <a:spcPts val="0"/>
              </a:spcBef>
              <a:spcAft>
                <a:spcPts val="0"/>
              </a:spcAft>
              <a:buNone/>
              <a:defRPr sz="700">
                <a:latin typeface="Roboto"/>
                <a:ea typeface="Roboto"/>
                <a:cs typeface="Roboto"/>
                <a:sym typeface="Roboto"/>
              </a:defRPr>
            </a:lvl5pPr>
            <a:lvl6pPr lvl="5" rtl="0">
              <a:spcBef>
                <a:spcPts val="0"/>
              </a:spcBef>
              <a:spcAft>
                <a:spcPts val="0"/>
              </a:spcAft>
              <a:buNone/>
              <a:defRPr sz="700">
                <a:latin typeface="Roboto"/>
                <a:ea typeface="Roboto"/>
                <a:cs typeface="Roboto"/>
                <a:sym typeface="Roboto"/>
              </a:defRPr>
            </a:lvl6pPr>
            <a:lvl7pPr lvl="6" rtl="0">
              <a:spcBef>
                <a:spcPts val="0"/>
              </a:spcBef>
              <a:spcAft>
                <a:spcPts val="0"/>
              </a:spcAft>
              <a:buNone/>
              <a:defRPr sz="700">
                <a:latin typeface="Roboto"/>
                <a:ea typeface="Roboto"/>
                <a:cs typeface="Roboto"/>
                <a:sym typeface="Roboto"/>
              </a:defRPr>
            </a:lvl7pPr>
            <a:lvl8pPr lvl="7" rtl="0">
              <a:spcBef>
                <a:spcPts val="0"/>
              </a:spcBef>
              <a:spcAft>
                <a:spcPts val="0"/>
              </a:spcAft>
              <a:buNone/>
              <a:defRPr sz="700">
                <a:latin typeface="Roboto"/>
                <a:ea typeface="Roboto"/>
                <a:cs typeface="Roboto"/>
                <a:sym typeface="Roboto"/>
              </a:defRPr>
            </a:lvl8pPr>
            <a:lvl9pPr lvl="8" rtl="0">
              <a:spcBef>
                <a:spcPts val="0"/>
              </a:spcBef>
              <a:spcAft>
                <a:spcPts val="0"/>
              </a:spcAft>
              <a:buNone/>
              <a:defRPr sz="700">
                <a:latin typeface="Roboto"/>
                <a:ea typeface="Roboto"/>
                <a:cs typeface="Roboto"/>
                <a:sym typeface="Roboto"/>
              </a:defRPr>
            </a:lvl9pPr>
          </a:lstStyle>
          <a:p/>
        </p:txBody>
      </p:sp>
      <p:pic>
        <p:nvPicPr>
          <p:cNvPr id="130" name="Google Shape;130;p19"/>
          <p:cNvPicPr preferRelativeResize="0"/>
          <p:nvPr/>
        </p:nvPicPr>
        <p:blipFill>
          <a:blip r:embed="rId3">
            <a:alphaModFix/>
          </a:blip>
          <a:stretch>
            <a:fillRect/>
          </a:stretch>
        </p:blipFill>
        <p:spPr>
          <a:xfrm>
            <a:off x="1054464" y="72851"/>
            <a:ext cx="7035071" cy="459374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all Attention Slide">
  <p:cSld name="CUSTOM_2_3_1_1_3_1_1_2_1_1">
    <p:spTree>
      <p:nvGrpSpPr>
        <p:cNvPr id="131" name="Shape 131"/>
        <p:cNvGrpSpPr/>
        <p:nvPr/>
      </p:nvGrpSpPr>
      <p:grpSpPr>
        <a:xfrm>
          <a:off x="0" y="0"/>
          <a:ext cx="0" cy="0"/>
          <a:chOff x="0" y="0"/>
          <a:chExt cx="0" cy="0"/>
        </a:xfrm>
      </p:grpSpPr>
      <p:pic>
        <p:nvPicPr>
          <p:cNvPr id="132" name="Google Shape;132;p2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33" name="Google Shape;133;p2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34" name="Google Shape;134;p2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135" name="Google Shape;135;p20"/>
          <p:cNvPicPr preferRelativeResize="0"/>
          <p:nvPr/>
        </p:nvPicPr>
        <p:blipFill rotWithShape="1">
          <a:blip r:embed="rId3">
            <a:alphaModFix/>
          </a:blip>
          <a:srcRect b="0" l="0" r="0" t="0"/>
          <a:stretch/>
        </p:blipFill>
        <p:spPr>
          <a:xfrm>
            <a:off x="1029700" y="1214988"/>
            <a:ext cx="1102575" cy="2775724"/>
          </a:xfrm>
          <a:prstGeom prst="rect">
            <a:avLst/>
          </a:prstGeom>
          <a:noFill/>
          <a:ln>
            <a:noFill/>
          </a:ln>
        </p:spPr>
      </p:pic>
      <p:sp>
        <p:nvSpPr>
          <p:cNvPr id="136" name="Google Shape;136;p20"/>
          <p:cNvSpPr txBox="1"/>
          <p:nvPr>
            <p:ph type="title"/>
          </p:nvPr>
        </p:nvSpPr>
        <p:spPr>
          <a:xfrm>
            <a:off x="25" y="274800"/>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 Question Slide">
  <p:cSld name="CUSTOM_2_3_1_1_3_1_1_2_1_1_1">
    <p:spTree>
      <p:nvGrpSpPr>
        <p:cNvPr id="137" name="Shape 137"/>
        <p:cNvGrpSpPr/>
        <p:nvPr/>
      </p:nvGrpSpPr>
      <p:grpSpPr>
        <a:xfrm>
          <a:off x="0" y="0"/>
          <a:ext cx="0" cy="0"/>
          <a:chOff x="0" y="0"/>
          <a:chExt cx="0" cy="0"/>
        </a:xfrm>
      </p:grpSpPr>
      <p:pic>
        <p:nvPicPr>
          <p:cNvPr id="138" name="Google Shape;138;p21"/>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39" name="Google Shape;139;p2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40" name="Google Shape;140;p21"/>
          <p:cNvSpPr txBox="1"/>
          <p:nvPr>
            <p:ph type="title"/>
          </p:nvPr>
        </p:nvSpPr>
        <p:spPr>
          <a:xfrm>
            <a:off x="-200" y="275025"/>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41" name="Google Shape;141;p21"/>
          <p:cNvPicPr preferRelativeResize="0"/>
          <p:nvPr/>
        </p:nvPicPr>
        <p:blipFill rotWithShape="1">
          <a:blip r:embed="rId3">
            <a:alphaModFix/>
          </a:blip>
          <a:srcRect b="0" l="0" r="0" t="0"/>
          <a:stretch/>
        </p:blipFill>
        <p:spPr>
          <a:xfrm>
            <a:off x="893862" y="1449787"/>
            <a:ext cx="1061675" cy="2010774"/>
          </a:xfrm>
          <a:prstGeom prst="rect">
            <a:avLst/>
          </a:prstGeom>
          <a:noFill/>
          <a:ln>
            <a:noFill/>
          </a:ln>
        </p:spPr>
      </p:pic>
      <p:sp>
        <p:nvSpPr>
          <p:cNvPr id="142" name="Google Shape;142;p2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 Question Slide">
  <p:cSld name="CUSTOM_2_3_1_1_3_1_1_2_1_1_1_3">
    <p:spTree>
      <p:nvGrpSpPr>
        <p:cNvPr id="143" name="Shape 143"/>
        <p:cNvGrpSpPr/>
        <p:nvPr/>
      </p:nvGrpSpPr>
      <p:grpSpPr>
        <a:xfrm>
          <a:off x="0" y="0"/>
          <a:ext cx="0" cy="0"/>
          <a:chOff x="0" y="0"/>
          <a:chExt cx="0" cy="0"/>
        </a:xfrm>
      </p:grpSpPr>
      <p:pic>
        <p:nvPicPr>
          <p:cNvPr id="144" name="Google Shape;144;p2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45" name="Google Shape;145;p2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46" name="Google Shape;146;p22"/>
          <p:cNvSpPr txBox="1"/>
          <p:nvPr>
            <p:ph type="title"/>
          </p:nvPr>
        </p:nvSpPr>
        <p:spPr>
          <a:xfrm>
            <a:off x="-200" y="2313600"/>
            <a:ext cx="9144000" cy="2555100"/>
          </a:xfrm>
          <a:prstGeom prst="rect">
            <a:avLst/>
          </a:prstGeom>
          <a:noFill/>
          <a:ln>
            <a:noFill/>
          </a:ln>
        </p:spPr>
        <p:txBody>
          <a:bodyPr anchorCtr="0" anchor="t" bIns="457200" lIns="91425" spcFirstLastPara="1" rIns="91425" wrap="square" tIns="457200">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47" name="Google Shape;147;p22"/>
          <p:cNvPicPr preferRelativeResize="0"/>
          <p:nvPr/>
        </p:nvPicPr>
        <p:blipFill rotWithShape="1">
          <a:blip r:embed="rId3">
            <a:alphaModFix/>
          </a:blip>
          <a:srcRect b="0" l="0" r="0" t="0"/>
          <a:stretch/>
        </p:blipFill>
        <p:spPr>
          <a:xfrm>
            <a:off x="4103200" y="805275"/>
            <a:ext cx="937600" cy="1775799"/>
          </a:xfrm>
          <a:prstGeom prst="rect">
            <a:avLst/>
          </a:prstGeom>
          <a:noFill/>
          <a:ln>
            <a:noFill/>
          </a:ln>
        </p:spPr>
      </p:pic>
      <p:sp>
        <p:nvSpPr>
          <p:cNvPr id="148" name="Google Shape;148;p2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 Instructor Demo">
  <p:cSld name="CUSTOM_2_3_1_1_3_1_1_2_1_1_1_2_2">
    <p:spTree>
      <p:nvGrpSpPr>
        <p:cNvPr id="149" name="Shape 149"/>
        <p:cNvGrpSpPr/>
        <p:nvPr/>
      </p:nvGrpSpPr>
      <p:grpSpPr>
        <a:xfrm>
          <a:off x="0" y="0"/>
          <a:ext cx="0" cy="0"/>
          <a:chOff x="0" y="0"/>
          <a:chExt cx="0" cy="0"/>
        </a:xfrm>
      </p:grpSpPr>
      <p:pic>
        <p:nvPicPr>
          <p:cNvPr id="150" name="Google Shape;150;p2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51" name="Google Shape;151;p2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52" name="Google Shape;152;p23"/>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53" name="Google Shape;153;p23"/>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3600">
                <a:solidFill>
                  <a:srgbClr val="00C8E9"/>
                </a:solidFill>
                <a:latin typeface="Oswald"/>
                <a:ea typeface="Oswald"/>
                <a:cs typeface="Oswald"/>
                <a:sym typeface="Oswald"/>
              </a:rPr>
              <a:t>Instructor Demonstration</a:t>
            </a:r>
            <a:endParaRPr sz="3600">
              <a:solidFill>
                <a:srgbClr val="00C8E9"/>
              </a:solidFill>
              <a:latin typeface="Oswald"/>
              <a:ea typeface="Oswald"/>
              <a:cs typeface="Oswald"/>
              <a:sym typeface="Oswald"/>
            </a:endParaRPr>
          </a:p>
        </p:txBody>
      </p:sp>
      <p:cxnSp>
        <p:nvCxnSpPr>
          <p:cNvPr id="154" name="Google Shape;154;p23"/>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pic>
        <p:nvPicPr>
          <p:cNvPr id="155" name="Google Shape;155;p23"/>
          <p:cNvPicPr preferRelativeResize="0"/>
          <p:nvPr/>
        </p:nvPicPr>
        <p:blipFill rotWithShape="1">
          <a:blip r:embed="rId3">
            <a:alphaModFix/>
          </a:blip>
          <a:srcRect b="0" l="2572" r="0" t="0"/>
          <a:stretch/>
        </p:blipFill>
        <p:spPr>
          <a:xfrm>
            <a:off x="3352200" y="660500"/>
            <a:ext cx="2505825" cy="1782149"/>
          </a:xfrm>
          <a:prstGeom prst="rect">
            <a:avLst/>
          </a:prstGeom>
          <a:noFill/>
          <a:ln>
            <a:noFill/>
          </a:ln>
        </p:spPr>
      </p:pic>
      <p:sp>
        <p:nvSpPr>
          <p:cNvPr id="156" name="Google Shape;156;p2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 Office Hours">
  <p:cSld name="CUSTOM_2_3_1_1_3_1_1_2_1_1_1_2_3">
    <p:spTree>
      <p:nvGrpSpPr>
        <p:cNvPr id="157" name="Shape 157"/>
        <p:cNvGrpSpPr/>
        <p:nvPr/>
      </p:nvGrpSpPr>
      <p:grpSpPr>
        <a:xfrm>
          <a:off x="0" y="0"/>
          <a:ext cx="0" cy="0"/>
          <a:chOff x="0" y="0"/>
          <a:chExt cx="0" cy="0"/>
        </a:xfrm>
      </p:grpSpPr>
      <p:pic>
        <p:nvPicPr>
          <p:cNvPr id="158" name="Google Shape;158;p2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59" name="Google Shape;159;p2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60" name="Google Shape;160;p24"/>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61" name="Google Shape;161;p24"/>
          <p:cNvPicPr preferRelativeResize="0"/>
          <p:nvPr/>
        </p:nvPicPr>
        <p:blipFill>
          <a:blip r:embed="rId3">
            <a:alphaModFix/>
          </a:blip>
          <a:stretch>
            <a:fillRect/>
          </a:stretch>
        </p:blipFill>
        <p:spPr>
          <a:xfrm>
            <a:off x="3262725" y="809175"/>
            <a:ext cx="2618550" cy="1377026"/>
          </a:xfrm>
          <a:prstGeom prst="rect">
            <a:avLst/>
          </a:prstGeom>
          <a:noFill/>
          <a:ln>
            <a:noFill/>
          </a:ln>
        </p:spPr>
      </p:pic>
      <p:sp>
        <p:nvSpPr>
          <p:cNvPr id="162" name="Google Shape;162;p24"/>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00C8E9"/>
                </a:solidFill>
                <a:latin typeface="Oswald"/>
                <a:ea typeface="Oswald"/>
                <a:cs typeface="Oswald"/>
                <a:sym typeface="Oswald"/>
              </a:rPr>
              <a:t>Office Hours</a:t>
            </a:r>
            <a:endParaRPr sz="3600">
              <a:solidFill>
                <a:srgbClr val="00C8E9"/>
              </a:solidFill>
              <a:latin typeface="Oswald"/>
              <a:ea typeface="Oswald"/>
              <a:cs typeface="Oswald"/>
              <a:sym typeface="Oswald"/>
            </a:endParaRPr>
          </a:p>
        </p:txBody>
      </p:sp>
      <p:cxnSp>
        <p:nvCxnSpPr>
          <p:cNvPr id="163" name="Google Shape;163;p24"/>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164" name="Google Shape;164;p2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 Activity ">
  <p:cSld name="CUSTOM_2_3_1_1_1_1_1_2_1_2_1_1_1_1_3_2">
    <p:spTree>
      <p:nvGrpSpPr>
        <p:cNvPr id="165" name="Shape 165"/>
        <p:cNvGrpSpPr/>
        <p:nvPr/>
      </p:nvGrpSpPr>
      <p:grpSpPr>
        <a:xfrm>
          <a:off x="0" y="0"/>
          <a:ext cx="0" cy="0"/>
          <a:chOff x="0" y="0"/>
          <a:chExt cx="0" cy="0"/>
        </a:xfrm>
      </p:grpSpPr>
      <p:pic>
        <p:nvPicPr>
          <p:cNvPr id="166" name="Google Shape;166;p2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67" name="Google Shape;167;p25"/>
          <p:cNvSpPr/>
          <p:nvPr/>
        </p:nvSpPr>
        <p:spPr>
          <a:xfrm>
            <a:off x="273900" y="3816300"/>
            <a:ext cx="8596200" cy="105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69" name="Google Shape;169;p25"/>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70" name="Google Shape;170;p25"/>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71" name="Google Shape;171;p25"/>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2" name="Google Shape;172;p25"/>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173" name="Google Shape;173;p25"/>
          <p:cNvPicPr preferRelativeResize="0"/>
          <p:nvPr/>
        </p:nvPicPr>
        <p:blipFill>
          <a:blip r:embed="rId3">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174" name="Google Shape;174;p2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 Activity with Logos">
  <p:cSld name="CUSTOM_2_3_1_1_1_1_1_2_1_2_1_1_1_1_3_3">
    <p:spTree>
      <p:nvGrpSpPr>
        <p:cNvPr id="175" name="Shape 175"/>
        <p:cNvGrpSpPr/>
        <p:nvPr/>
      </p:nvGrpSpPr>
      <p:grpSpPr>
        <a:xfrm>
          <a:off x="0" y="0"/>
          <a:ext cx="0" cy="0"/>
          <a:chOff x="0" y="0"/>
          <a:chExt cx="0" cy="0"/>
        </a:xfrm>
      </p:grpSpPr>
      <p:pic>
        <p:nvPicPr>
          <p:cNvPr id="176" name="Google Shape;176;p2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77" name="Google Shape;177;p26"/>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79" name="Google Shape;179;p26"/>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80" name="Google Shape;180;p26"/>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81" name="Google Shape;181;p26"/>
          <p:cNvSpPr txBox="1"/>
          <p:nvPr/>
        </p:nvSpPr>
        <p:spPr>
          <a:xfrm>
            <a:off x="436313" y="4463100"/>
            <a:ext cx="4611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Sheets</a:t>
            </a:r>
            <a:endParaRPr sz="900">
              <a:solidFill>
                <a:srgbClr val="FFFFFF"/>
              </a:solidFill>
              <a:latin typeface="Roboto"/>
              <a:ea typeface="Roboto"/>
              <a:cs typeface="Roboto"/>
              <a:sym typeface="Roboto"/>
            </a:endParaRPr>
          </a:p>
        </p:txBody>
      </p:sp>
      <p:sp>
        <p:nvSpPr>
          <p:cNvPr id="182" name="Google Shape;182;p26"/>
          <p:cNvSpPr txBox="1"/>
          <p:nvPr/>
        </p:nvSpPr>
        <p:spPr>
          <a:xfrm>
            <a:off x="1020462"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Docs</a:t>
            </a:r>
            <a:endParaRPr sz="900">
              <a:solidFill>
                <a:srgbClr val="FFFFFF"/>
              </a:solidFill>
              <a:latin typeface="Roboto"/>
              <a:ea typeface="Roboto"/>
              <a:cs typeface="Roboto"/>
              <a:sym typeface="Roboto"/>
            </a:endParaRPr>
          </a:p>
        </p:txBody>
      </p:sp>
      <p:sp>
        <p:nvSpPr>
          <p:cNvPr id="183" name="Google Shape;183;p26"/>
          <p:cNvSpPr txBox="1"/>
          <p:nvPr/>
        </p:nvSpPr>
        <p:spPr>
          <a:xfrm>
            <a:off x="2144838" y="4463100"/>
            <a:ext cx="4209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InVision</a:t>
            </a:r>
            <a:endParaRPr sz="900">
              <a:solidFill>
                <a:srgbClr val="FFFFFF"/>
              </a:solidFill>
              <a:latin typeface="Roboto"/>
              <a:ea typeface="Roboto"/>
              <a:cs typeface="Roboto"/>
              <a:sym typeface="Roboto"/>
            </a:endParaRPr>
          </a:p>
        </p:txBody>
      </p:sp>
      <p:pic>
        <p:nvPicPr>
          <p:cNvPr id="184" name="Google Shape;184;p26"/>
          <p:cNvPicPr preferRelativeResize="0"/>
          <p:nvPr/>
        </p:nvPicPr>
        <p:blipFill>
          <a:blip r:embed="rId3">
            <a:alphaModFix/>
          </a:blip>
          <a:stretch>
            <a:fillRect/>
          </a:stretch>
        </p:blipFill>
        <p:spPr>
          <a:xfrm>
            <a:off x="486676" y="3734350"/>
            <a:ext cx="360374" cy="500160"/>
          </a:xfrm>
          <a:prstGeom prst="rect">
            <a:avLst/>
          </a:prstGeom>
          <a:noFill/>
          <a:ln>
            <a:noFill/>
          </a:ln>
        </p:spPr>
      </p:pic>
      <p:pic>
        <p:nvPicPr>
          <p:cNvPr id="185" name="Google Shape;185;p26"/>
          <p:cNvPicPr preferRelativeResize="0"/>
          <p:nvPr/>
        </p:nvPicPr>
        <p:blipFill rotWithShape="1">
          <a:blip r:embed="rId4">
            <a:alphaModFix/>
          </a:blip>
          <a:srcRect b="278" l="0" r="0" t="278"/>
          <a:stretch/>
        </p:blipFill>
        <p:spPr>
          <a:xfrm>
            <a:off x="1050726" y="3734350"/>
            <a:ext cx="360374" cy="500160"/>
          </a:xfrm>
          <a:prstGeom prst="rect">
            <a:avLst/>
          </a:prstGeom>
          <a:noFill/>
          <a:ln>
            <a:noFill/>
          </a:ln>
        </p:spPr>
      </p:pic>
      <p:pic>
        <p:nvPicPr>
          <p:cNvPr id="186" name="Google Shape;186;p26"/>
          <p:cNvPicPr preferRelativeResize="0"/>
          <p:nvPr/>
        </p:nvPicPr>
        <p:blipFill rotWithShape="1">
          <a:blip r:embed="rId5">
            <a:alphaModFix/>
          </a:blip>
          <a:srcRect b="0" l="0" r="0" t="0"/>
          <a:stretch/>
        </p:blipFill>
        <p:spPr>
          <a:xfrm>
            <a:off x="1594717" y="3734350"/>
            <a:ext cx="360374" cy="500160"/>
          </a:xfrm>
          <a:prstGeom prst="rect">
            <a:avLst/>
          </a:prstGeom>
          <a:noFill/>
          <a:ln>
            <a:noFill/>
          </a:ln>
        </p:spPr>
      </p:pic>
      <p:pic>
        <p:nvPicPr>
          <p:cNvPr id="187" name="Google Shape;187;p26"/>
          <p:cNvPicPr preferRelativeResize="0"/>
          <p:nvPr/>
        </p:nvPicPr>
        <p:blipFill rotWithShape="1">
          <a:blip r:embed="rId6">
            <a:alphaModFix/>
          </a:blip>
          <a:srcRect b="0" l="0" r="0" t="0"/>
          <a:stretch/>
        </p:blipFill>
        <p:spPr>
          <a:xfrm>
            <a:off x="2175101" y="3734350"/>
            <a:ext cx="360374" cy="500160"/>
          </a:xfrm>
          <a:prstGeom prst="rect">
            <a:avLst/>
          </a:prstGeom>
          <a:noFill/>
          <a:ln>
            <a:noFill/>
          </a:ln>
        </p:spPr>
      </p:pic>
      <p:pic>
        <p:nvPicPr>
          <p:cNvPr id="188" name="Google Shape;188;p26"/>
          <p:cNvPicPr preferRelativeResize="0"/>
          <p:nvPr/>
        </p:nvPicPr>
        <p:blipFill rotWithShape="1">
          <a:blip r:embed="rId7">
            <a:alphaModFix/>
          </a:blip>
          <a:srcRect b="0" l="0" r="0" t="0"/>
          <a:stretch/>
        </p:blipFill>
        <p:spPr>
          <a:xfrm>
            <a:off x="3335732" y="3734350"/>
            <a:ext cx="360374" cy="500160"/>
          </a:xfrm>
          <a:prstGeom prst="rect">
            <a:avLst/>
          </a:prstGeom>
          <a:noFill/>
          <a:ln>
            <a:noFill/>
          </a:ln>
        </p:spPr>
      </p:pic>
      <p:sp>
        <p:nvSpPr>
          <p:cNvPr id="189" name="Google Shape;189;p26"/>
          <p:cNvSpPr txBox="1"/>
          <p:nvPr/>
        </p:nvSpPr>
        <p:spPr>
          <a:xfrm>
            <a:off x="1564454"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Drive</a:t>
            </a:r>
            <a:endParaRPr sz="900">
              <a:solidFill>
                <a:srgbClr val="FFFFFF"/>
              </a:solidFill>
              <a:latin typeface="Roboto"/>
              <a:ea typeface="Roboto"/>
              <a:cs typeface="Roboto"/>
              <a:sym typeface="Roboto"/>
            </a:endParaRPr>
          </a:p>
        </p:txBody>
      </p:sp>
      <p:sp>
        <p:nvSpPr>
          <p:cNvPr id="190" name="Google Shape;190;p26"/>
          <p:cNvSpPr txBox="1"/>
          <p:nvPr/>
        </p:nvSpPr>
        <p:spPr>
          <a:xfrm>
            <a:off x="2758921" y="4463111"/>
            <a:ext cx="3708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XD</a:t>
            </a:r>
            <a:endParaRPr sz="900">
              <a:solidFill>
                <a:srgbClr val="FFFFFF"/>
              </a:solidFill>
              <a:latin typeface="Roboto"/>
              <a:ea typeface="Roboto"/>
              <a:cs typeface="Roboto"/>
              <a:sym typeface="Roboto"/>
            </a:endParaRPr>
          </a:p>
        </p:txBody>
      </p:sp>
      <p:sp>
        <p:nvSpPr>
          <p:cNvPr id="191" name="Google Shape;191;p26"/>
          <p:cNvSpPr txBox="1"/>
          <p:nvPr/>
        </p:nvSpPr>
        <p:spPr>
          <a:xfrm>
            <a:off x="3330519"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Figma</a:t>
            </a:r>
            <a:endParaRPr sz="900">
              <a:solidFill>
                <a:srgbClr val="FFFFFF"/>
              </a:solidFill>
              <a:latin typeface="Roboto"/>
              <a:ea typeface="Roboto"/>
              <a:cs typeface="Roboto"/>
              <a:sym typeface="Roboto"/>
            </a:endParaRPr>
          </a:p>
        </p:txBody>
      </p:sp>
      <p:pic>
        <p:nvPicPr>
          <p:cNvPr id="192" name="Google Shape;192;p26"/>
          <p:cNvPicPr preferRelativeResize="0"/>
          <p:nvPr/>
        </p:nvPicPr>
        <p:blipFill>
          <a:blip r:embed="rId8">
            <a:alphaModFix/>
          </a:blip>
          <a:stretch>
            <a:fillRect/>
          </a:stretch>
        </p:blipFill>
        <p:spPr>
          <a:xfrm>
            <a:off x="2758921" y="3803138"/>
            <a:ext cx="370800" cy="362569"/>
          </a:xfrm>
          <a:prstGeom prst="rect">
            <a:avLst/>
          </a:prstGeom>
          <a:noFill/>
          <a:ln>
            <a:noFill/>
          </a:ln>
        </p:spPr>
      </p:pic>
      <p:pic>
        <p:nvPicPr>
          <p:cNvPr id="193" name="Google Shape;193;p26"/>
          <p:cNvPicPr preferRelativeResize="0"/>
          <p:nvPr/>
        </p:nvPicPr>
        <p:blipFill>
          <a:blip r:embed="rId9">
            <a:alphaModFix/>
          </a:blip>
          <a:stretch>
            <a:fillRect/>
          </a:stretch>
        </p:blipFill>
        <p:spPr>
          <a:xfrm>
            <a:off x="3910003" y="3821425"/>
            <a:ext cx="360300" cy="360300"/>
          </a:xfrm>
          <a:prstGeom prst="rect">
            <a:avLst/>
          </a:prstGeom>
          <a:noFill/>
          <a:ln>
            <a:noFill/>
          </a:ln>
        </p:spPr>
      </p:pic>
      <p:sp>
        <p:nvSpPr>
          <p:cNvPr id="194" name="Google Shape;194;p26"/>
          <p:cNvSpPr txBox="1"/>
          <p:nvPr/>
        </p:nvSpPr>
        <p:spPr>
          <a:xfrm>
            <a:off x="3904753"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Miro</a:t>
            </a:r>
            <a:endParaRPr sz="900">
              <a:solidFill>
                <a:srgbClr val="FFFFFF"/>
              </a:solidFill>
              <a:latin typeface="Roboto"/>
              <a:ea typeface="Roboto"/>
              <a:cs typeface="Roboto"/>
              <a:sym typeface="Roboto"/>
            </a:endParaRPr>
          </a:p>
        </p:txBody>
      </p:sp>
      <p:grpSp>
        <p:nvGrpSpPr>
          <p:cNvPr id="195" name="Google Shape;195;p26"/>
          <p:cNvGrpSpPr/>
          <p:nvPr/>
        </p:nvGrpSpPr>
        <p:grpSpPr>
          <a:xfrm>
            <a:off x="4519000" y="3821425"/>
            <a:ext cx="420900" cy="912575"/>
            <a:chOff x="4680988" y="3981725"/>
            <a:chExt cx="420900" cy="912575"/>
          </a:xfrm>
        </p:grpSpPr>
        <p:pic>
          <p:nvPicPr>
            <p:cNvPr id="196" name="Google Shape;196;p26"/>
            <p:cNvPicPr preferRelativeResize="0"/>
            <p:nvPr/>
          </p:nvPicPr>
          <p:blipFill>
            <a:blip r:embed="rId10">
              <a:alphaModFix/>
            </a:blip>
            <a:stretch>
              <a:fillRect/>
            </a:stretch>
          </p:blipFill>
          <p:spPr>
            <a:xfrm>
              <a:off x="4680988" y="3981725"/>
              <a:ext cx="420900" cy="406039"/>
            </a:xfrm>
            <a:prstGeom prst="rect">
              <a:avLst/>
            </a:prstGeom>
            <a:noFill/>
            <a:ln>
              <a:noFill/>
            </a:ln>
          </p:spPr>
        </p:pic>
        <p:sp>
          <p:nvSpPr>
            <p:cNvPr id="197" name="Google Shape;197;p26"/>
            <p:cNvSpPr txBox="1"/>
            <p:nvPr/>
          </p:nvSpPr>
          <p:spPr>
            <a:xfrm>
              <a:off x="4680988" y="4623400"/>
              <a:ext cx="420900" cy="2709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CC</a:t>
              </a:r>
              <a:endParaRPr sz="900">
                <a:solidFill>
                  <a:srgbClr val="FFFFFF"/>
                </a:solidFill>
                <a:latin typeface="Roboto"/>
                <a:ea typeface="Roboto"/>
                <a:cs typeface="Roboto"/>
                <a:sym typeface="Roboto"/>
              </a:endParaRPr>
            </a:p>
          </p:txBody>
        </p:sp>
      </p:grpSp>
      <p:sp>
        <p:nvSpPr>
          <p:cNvPr id="198" name="Google Shape;198;p26"/>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99" name="Google Shape;199;p26"/>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200" name="Google Shape;200;p26"/>
          <p:cNvPicPr preferRelativeResize="0"/>
          <p:nvPr/>
        </p:nvPicPr>
        <p:blipFill>
          <a:blip r:embed="rId11">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201" name="Google Shape;201;p2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 Breakout Room Activity">
  <p:cSld name="CUSTOM_2_3_1_1_1_1_1_2_1_2_1_1_1_1_3_1">
    <p:spTree>
      <p:nvGrpSpPr>
        <p:cNvPr id="202" name="Shape 202"/>
        <p:cNvGrpSpPr/>
        <p:nvPr/>
      </p:nvGrpSpPr>
      <p:grpSpPr>
        <a:xfrm>
          <a:off x="0" y="0"/>
          <a:ext cx="0" cy="0"/>
          <a:chOff x="0" y="0"/>
          <a:chExt cx="0" cy="0"/>
        </a:xfrm>
      </p:grpSpPr>
      <p:pic>
        <p:nvPicPr>
          <p:cNvPr id="203" name="Google Shape;203;p2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04" name="Google Shape;204;p27"/>
          <p:cNvSpPr txBox="1"/>
          <p:nvPr>
            <p:ph type="title"/>
          </p:nvPr>
        </p:nvSpPr>
        <p:spPr>
          <a:xfrm>
            <a:off x="-12300" y="274875"/>
            <a:ext cx="4531200" cy="3265800"/>
          </a:xfrm>
          <a:prstGeom prst="rect">
            <a:avLst/>
          </a:prstGeom>
          <a:noFill/>
          <a:ln>
            <a:noFill/>
          </a:ln>
        </p:spPr>
        <p:txBody>
          <a:bodyPr anchorCtr="0" anchor="t" bIns="91425" lIns="640075"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05" name="Google Shape;205;p27"/>
          <p:cNvSpPr/>
          <p:nvPr/>
        </p:nvSpPr>
        <p:spPr>
          <a:xfrm>
            <a:off x="273900" y="3806225"/>
            <a:ext cx="8596200" cy="10629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08" name="Google Shape;208;p27"/>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09" name="Google Shape;209;p27"/>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10" name="Google Shape;210;p27"/>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grpSp>
        <p:nvGrpSpPr>
          <p:cNvPr id="211" name="Google Shape;211;p27"/>
          <p:cNvGrpSpPr/>
          <p:nvPr/>
        </p:nvGrpSpPr>
        <p:grpSpPr>
          <a:xfrm>
            <a:off x="4732975" y="426900"/>
            <a:ext cx="3984300" cy="1538339"/>
            <a:chOff x="4623475" y="424050"/>
            <a:chExt cx="3984300" cy="1538339"/>
          </a:xfrm>
        </p:grpSpPr>
        <p:sp>
          <p:nvSpPr>
            <p:cNvPr id="212" name="Google Shape;212;p27"/>
            <p:cNvSpPr/>
            <p:nvPr/>
          </p:nvSpPr>
          <p:spPr>
            <a:xfrm>
              <a:off x="4623475" y="424050"/>
              <a:ext cx="3984300" cy="457500"/>
            </a:xfrm>
            <a:prstGeom prst="roundRect">
              <a:avLst>
                <a:gd fmla="val 16667" name="adj"/>
              </a:avLst>
            </a:prstGeom>
            <a:solidFill>
              <a:srgbClr val="000000"/>
            </a:solidFill>
            <a:ln cap="flat" cmpd="sng" w="9525">
              <a:solidFill>
                <a:srgbClr val="78909C"/>
              </a:solidFill>
              <a:prstDash val="solid"/>
              <a:round/>
              <a:headEnd len="sm" w="sm" type="none"/>
              <a:tailEnd len="sm" w="sm" type="none"/>
            </a:ln>
          </p:spPr>
          <p:txBody>
            <a:bodyPr anchorCtr="0" anchor="t" bIns="91425" lIns="274300" spcFirstLastPara="1" rIns="91425" wrap="square" tIns="18275">
              <a:noAutofit/>
            </a:bodyPr>
            <a:lstStyle/>
            <a:p>
              <a:pPr indent="0" lvl="0" marL="0" rtl="0" algn="l">
                <a:spcBef>
                  <a:spcPts val="0"/>
                </a:spcBef>
                <a:spcAft>
                  <a:spcPts val="0"/>
                </a:spcAft>
                <a:buNone/>
              </a:pPr>
              <a:r>
                <a:rPr lang="en" sz="1300">
                  <a:solidFill>
                    <a:srgbClr val="FFFFFF"/>
                  </a:solidFill>
                  <a:latin typeface="Roboto"/>
                  <a:ea typeface="Roboto"/>
                  <a:cs typeface="Roboto"/>
                  <a:sym typeface="Roboto"/>
                </a:rPr>
                <a:t>Breakout Rooms</a:t>
              </a:r>
              <a:endParaRPr sz="1300">
                <a:solidFill>
                  <a:srgbClr val="FFFFFF"/>
                </a:solidFill>
                <a:latin typeface="Roboto"/>
                <a:ea typeface="Roboto"/>
                <a:cs typeface="Roboto"/>
                <a:sym typeface="Roboto"/>
              </a:endParaRPr>
            </a:p>
          </p:txBody>
        </p:sp>
        <p:sp>
          <p:nvSpPr>
            <p:cNvPr id="213" name="Google Shape;213;p27"/>
            <p:cNvSpPr/>
            <p:nvPr/>
          </p:nvSpPr>
          <p:spPr>
            <a:xfrm>
              <a:off x="4623475" y="720989"/>
              <a:ext cx="3984300" cy="1241400"/>
            </a:xfrm>
            <a:prstGeom prst="rect">
              <a:avLst/>
            </a:prstGeom>
            <a:solidFill>
              <a:srgbClr val="FFFFFF"/>
            </a:solidFill>
            <a:ln cap="flat" cmpd="sng" w="9525">
              <a:solidFill>
                <a:srgbClr val="7890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txBox="1"/>
            <p:nvPr/>
          </p:nvSpPr>
          <p:spPr>
            <a:xfrm>
              <a:off x="5370975" y="848775"/>
              <a:ext cx="3174000" cy="45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latin typeface="Roboto"/>
                  <a:ea typeface="Roboto"/>
                  <a:cs typeface="Roboto"/>
                  <a:sym typeface="Roboto"/>
                </a:rPr>
                <a:t>The host is inviting you to join Breakout Room:</a:t>
              </a:r>
              <a:endParaRPr sz="1100">
                <a:latin typeface="Roboto"/>
                <a:ea typeface="Roboto"/>
                <a:cs typeface="Roboto"/>
                <a:sym typeface="Roboto"/>
              </a:endParaRPr>
            </a:p>
            <a:p>
              <a:pPr indent="0" lvl="0" marL="0" rtl="0" algn="l">
                <a:lnSpc>
                  <a:spcPct val="115000"/>
                </a:lnSpc>
                <a:spcBef>
                  <a:spcPts val="0"/>
                </a:spcBef>
                <a:spcAft>
                  <a:spcPts val="0"/>
                </a:spcAft>
                <a:buNone/>
              </a:pPr>
              <a:r>
                <a:rPr b="1" lang="en" sz="1200">
                  <a:latin typeface="Roboto"/>
                  <a:ea typeface="Roboto"/>
                  <a:cs typeface="Roboto"/>
                  <a:sym typeface="Roboto"/>
                </a:rPr>
                <a:t>Breakout Room 1</a:t>
              </a:r>
              <a:r>
                <a:rPr lang="en" sz="1200">
                  <a:latin typeface="Roboto"/>
                  <a:ea typeface="Roboto"/>
                  <a:cs typeface="Roboto"/>
                  <a:sym typeface="Roboto"/>
                </a:rPr>
                <a:t> </a:t>
              </a:r>
              <a:endParaRPr sz="1200">
                <a:latin typeface="Roboto"/>
                <a:ea typeface="Roboto"/>
                <a:cs typeface="Roboto"/>
                <a:sym typeface="Roboto"/>
              </a:endParaRPr>
            </a:p>
          </p:txBody>
        </p:sp>
        <p:cxnSp>
          <p:nvCxnSpPr>
            <p:cNvPr id="215" name="Google Shape;215;p27"/>
            <p:cNvCxnSpPr/>
            <p:nvPr/>
          </p:nvCxnSpPr>
          <p:spPr>
            <a:xfrm>
              <a:off x="4631375" y="1591672"/>
              <a:ext cx="3968400" cy="0"/>
            </a:xfrm>
            <a:prstGeom prst="straightConnector1">
              <a:avLst/>
            </a:prstGeom>
            <a:noFill/>
            <a:ln cap="flat" cmpd="sng" w="9525">
              <a:solidFill>
                <a:srgbClr val="78909C"/>
              </a:solidFill>
              <a:prstDash val="solid"/>
              <a:round/>
              <a:headEnd len="med" w="med" type="none"/>
              <a:tailEnd len="med" w="med" type="none"/>
            </a:ln>
          </p:spPr>
        </p:cxnSp>
        <p:pic>
          <p:nvPicPr>
            <p:cNvPr id="216" name="Google Shape;216;p27"/>
            <p:cNvPicPr preferRelativeResize="0"/>
            <p:nvPr/>
          </p:nvPicPr>
          <p:blipFill>
            <a:blip r:embed="rId3">
              <a:alphaModFix/>
            </a:blip>
            <a:stretch>
              <a:fillRect/>
            </a:stretch>
          </p:blipFill>
          <p:spPr>
            <a:xfrm>
              <a:off x="4810875" y="817125"/>
              <a:ext cx="560101" cy="586693"/>
            </a:xfrm>
            <a:prstGeom prst="rect">
              <a:avLst/>
            </a:prstGeom>
            <a:noFill/>
            <a:ln>
              <a:noFill/>
            </a:ln>
            <a:effectLst>
              <a:outerShdw blurRad="57150" rotWithShape="0" algn="bl" dir="5400000" dist="19050">
                <a:srgbClr val="000000">
                  <a:alpha val="50000"/>
                </a:srgbClr>
              </a:outerShdw>
            </a:effectLst>
          </p:spPr>
        </p:pic>
        <p:sp>
          <p:nvSpPr>
            <p:cNvPr id="217" name="Google Shape;217;p27"/>
            <p:cNvSpPr/>
            <p:nvPr/>
          </p:nvSpPr>
          <p:spPr>
            <a:xfrm>
              <a:off x="4702364" y="479275"/>
              <a:ext cx="150000" cy="150000"/>
            </a:xfrm>
            <a:prstGeom prst="ellipse">
              <a:avLst/>
            </a:prstGeom>
            <a:gradFill>
              <a:gsLst>
                <a:gs pos="0">
                  <a:srgbClr val="DB0000"/>
                </a:gs>
                <a:gs pos="100000">
                  <a:srgbClr val="540303"/>
                </a:gs>
              </a:gsLst>
              <a:lin ang="5400012" scaled="0"/>
            </a:gra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FFFFFF"/>
                  </a:solidFill>
                  <a:latin typeface="Roboto"/>
                  <a:ea typeface="Roboto"/>
                  <a:cs typeface="Roboto"/>
                  <a:sym typeface="Roboto"/>
                </a:rPr>
                <a:t>X</a:t>
              </a:r>
              <a:endParaRPr sz="800">
                <a:solidFill>
                  <a:srgbClr val="FFFFFF"/>
                </a:solidFill>
                <a:latin typeface="Roboto"/>
                <a:ea typeface="Roboto"/>
                <a:cs typeface="Roboto"/>
                <a:sym typeface="Roboto"/>
              </a:endParaRPr>
            </a:p>
          </p:txBody>
        </p:sp>
        <p:sp>
          <p:nvSpPr>
            <p:cNvPr id="218" name="Google Shape;218;p27"/>
            <p:cNvSpPr/>
            <p:nvPr/>
          </p:nvSpPr>
          <p:spPr>
            <a:xfrm>
              <a:off x="7234896" y="1694235"/>
              <a:ext cx="560100" cy="181500"/>
            </a:xfrm>
            <a:prstGeom prst="roundRect">
              <a:avLst>
                <a:gd fmla="val 16667" name="adj"/>
              </a:avLst>
            </a:prstGeom>
            <a:gradFill>
              <a:gsLst>
                <a:gs pos="0">
                  <a:srgbClr val="00FFFF"/>
                </a:gs>
                <a:gs pos="100000">
                  <a:srgbClr val="3D85C6"/>
                </a:gs>
              </a:gsLst>
              <a:lin ang="5400012" scaled="0"/>
            </a:gradFill>
            <a:ln cap="flat" cmpd="sng" w="9525">
              <a:solidFill>
                <a:srgbClr val="3D85C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Roboto"/>
                  <a:ea typeface="Roboto"/>
                  <a:cs typeface="Roboto"/>
                  <a:sym typeface="Roboto"/>
                </a:rPr>
                <a:t>Join</a:t>
              </a:r>
              <a:endParaRPr b="1" sz="1000">
                <a:latin typeface="Roboto"/>
                <a:ea typeface="Roboto"/>
                <a:cs typeface="Roboto"/>
                <a:sym typeface="Roboto"/>
              </a:endParaRPr>
            </a:p>
          </p:txBody>
        </p:sp>
        <p:sp>
          <p:nvSpPr>
            <p:cNvPr id="219" name="Google Shape;219;p27"/>
            <p:cNvSpPr/>
            <p:nvPr/>
          </p:nvSpPr>
          <p:spPr>
            <a:xfrm>
              <a:off x="7868675" y="1694235"/>
              <a:ext cx="560100" cy="181500"/>
            </a:xfrm>
            <a:prstGeom prst="roundRect">
              <a:avLst>
                <a:gd fmla="val 16667" name="adj"/>
              </a:avLst>
            </a:prstGeom>
            <a:gradFill>
              <a:gsLst>
                <a:gs pos="0">
                  <a:srgbClr val="FFFFFF"/>
                </a:gs>
                <a:gs pos="100000">
                  <a:srgbClr val="B3B3B3"/>
                </a:gs>
              </a:gsLst>
              <a:lin ang="5400012" scaled="0"/>
            </a:gradFill>
            <a:ln cap="flat" cmpd="sng" w="9525">
              <a:solidFill>
                <a:srgbClr val="78909C"/>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Later</a:t>
              </a:r>
              <a:endParaRPr sz="1000">
                <a:latin typeface="Roboto"/>
                <a:ea typeface="Roboto"/>
                <a:cs typeface="Roboto"/>
                <a:sym typeface="Roboto"/>
              </a:endParaRPr>
            </a:p>
          </p:txBody>
        </p:sp>
        <p:sp>
          <p:nvSpPr>
            <p:cNvPr id="220" name="Google Shape;220;p27"/>
            <p:cNvSpPr/>
            <p:nvPr/>
          </p:nvSpPr>
          <p:spPr>
            <a:xfrm>
              <a:off x="6909448" y="1694235"/>
              <a:ext cx="396000" cy="181500"/>
            </a:xfrm>
            <a:prstGeom prst="homePlate">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2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 Breakout Room Roles">
  <p:cSld name="CUSTOM_2_7_2_2_1">
    <p:spTree>
      <p:nvGrpSpPr>
        <p:cNvPr id="222" name="Shape 222"/>
        <p:cNvGrpSpPr/>
        <p:nvPr/>
      </p:nvGrpSpPr>
      <p:grpSpPr>
        <a:xfrm>
          <a:off x="0" y="0"/>
          <a:ext cx="0" cy="0"/>
          <a:chOff x="0" y="0"/>
          <a:chExt cx="0" cy="0"/>
        </a:xfrm>
      </p:grpSpPr>
      <p:sp>
        <p:nvSpPr>
          <p:cNvPr id="223" name="Google Shape;223;p2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24" name="Google Shape;224;p2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25" name="Google Shape;225;p2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26" name="Google Shape;226;p2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227" name="Google Shape;227;p28"/>
          <p:cNvGraphicFramePr/>
          <p:nvPr/>
        </p:nvGraphicFramePr>
        <p:xfrm>
          <a:off x="358300" y="1181050"/>
          <a:ext cx="3000000" cy="3000000"/>
        </p:xfrm>
        <a:graphic>
          <a:graphicData uri="http://schemas.openxmlformats.org/drawingml/2006/table">
            <a:tbl>
              <a:tblPr>
                <a:noFill/>
                <a:tableStyleId>{4377D8FF-5FD0-4F04-B144-B7961BA2840C}</a:tableStyleId>
              </a:tblPr>
              <a:tblGrid>
                <a:gridCol w="1841825"/>
                <a:gridCol w="6593375"/>
              </a:tblGrid>
              <a:tr h="71322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Facilitator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a:latin typeface="Roboto"/>
                          <a:ea typeface="Roboto"/>
                          <a:cs typeface="Roboto"/>
                          <a:sym typeface="Roboto"/>
                        </a:rPr>
                        <a:t>Manages the group by helping to ensure that everyone stays on task, is focused, and that there is room for everyone in the conversation.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86517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Recorder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a:latin typeface="Roboto"/>
                          <a:ea typeface="Roboto"/>
                          <a:cs typeface="Roboto"/>
                          <a:sym typeface="Roboto"/>
                        </a:rPr>
                        <a:t>Keeps a record of those who were in the group, and the roles that they play in the group. The recorder also records critical points from the small group’s discussion along with findings or answers. They can create a Google Doc that can be shared with their group.</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Presenter</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a:latin typeface="Roboto"/>
                          <a:ea typeface="Roboto"/>
                          <a:cs typeface="Roboto"/>
                          <a:sym typeface="Roboto"/>
                        </a:rPr>
                        <a:t>Presents the group’s ideas to the rest of the class. The Presenter should rely on the recorder’s notes to guide their report.</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Strategy Analyst</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E244"/>
                    </a:solidFill>
                  </a:tcPr>
                </a:tc>
                <a:tc>
                  <a:txBody>
                    <a:bodyPr/>
                    <a:lstStyle/>
                    <a:p>
                      <a:pPr indent="0" lvl="0" marL="0" rtl="0" algn="l">
                        <a:spcBef>
                          <a:spcPts val="0"/>
                        </a:spcBef>
                        <a:spcAft>
                          <a:spcPts val="0"/>
                        </a:spcAft>
                        <a:buNone/>
                      </a:pPr>
                      <a:r>
                        <a:rPr lang="en">
                          <a:latin typeface="Roboto"/>
                          <a:ea typeface="Roboto"/>
                          <a:cs typeface="Roboto"/>
                          <a:sym typeface="Roboto"/>
                        </a:rPr>
                        <a:t>Observes team dynamics and guides the consensus-building process </a:t>
                      </a:r>
                      <a:br>
                        <a:rPr lang="en">
                          <a:latin typeface="Roboto"/>
                          <a:ea typeface="Roboto"/>
                          <a:cs typeface="Roboto"/>
                          <a:sym typeface="Roboto"/>
                        </a:rPr>
                      </a:br>
                      <a:r>
                        <a:rPr lang="en">
                          <a:latin typeface="Roboto"/>
                          <a:ea typeface="Roboto"/>
                          <a:cs typeface="Roboto"/>
                          <a:sym typeface="Roboto"/>
                        </a:rPr>
                        <a:t>(helps group members come to a common conclusion).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bl>
          </a:graphicData>
        </a:graphic>
      </p:graphicFrame>
      <p:sp>
        <p:nvSpPr>
          <p:cNvPr id="228" name="Google Shape;228;p28"/>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Breakout Room Roles</a:t>
            </a:r>
            <a:endParaRPr sz="2400">
              <a:latin typeface="Roboto Medium"/>
              <a:ea typeface="Roboto Medium"/>
              <a:cs typeface="Roboto Medium"/>
              <a:sym typeface="Roboto Medium"/>
            </a:endParaRPr>
          </a:p>
        </p:txBody>
      </p:sp>
      <p:sp>
        <p:nvSpPr>
          <p:cNvPr id="229" name="Google Shape;229;p28"/>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dditional Breakout Room Roles">
  <p:cSld name="CUSTOM_2_7_2_2_2">
    <p:spTree>
      <p:nvGrpSpPr>
        <p:cNvPr id="230" name="Shape 230"/>
        <p:cNvGrpSpPr/>
        <p:nvPr/>
      </p:nvGrpSpPr>
      <p:grpSpPr>
        <a:xfrm>
          <a:off x="0" y="0"/>
          <a:ext cx="0" cy="0"/>
          <a:chOff x="0" y="0"/>
          <a:chExt cx="0" cy="0"/>
        </a:xfrm>
      </p:grpSpPr>
      <p:cxnSp>
        <p:nvCxnSpPr>
          <p:cNvPr id="231" name="Google Shape;231;p2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32" name="Google Shape;232;p2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33" name="Google Shape;233;p2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234" name="Google Shape;234;p29"/>
          <p:cNvGraphicFramePr/>
          <p:nvPr/>
        </p:nvGraphicFramePr>
        <p:xfrm>
          <a:off x="358300" y="876250"/>
          <a:ext cx="3000000" cy="3000000"/>
        </p:xfrm>
        <a:graphic>
          <a:graphicData uri="http://schemas.openxmlformats.org/drawingml/2006/table">
            <a:tbl>
              <a:tblPr>
                <a:noFill/>
                <a:tableStyleId>{4377D8FF-5FD0-4F04-B144-B7961BA2840C}</a:tableStyleId>
              </a:tblPr>
              <a:tblGrid>
                <a:gridCol w="1841825"/>
                <a:gridCol w="6593375"/>
              </a:tblGrid>
              <a:tr h="4643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Timekeeper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sz="1200">
                          <a:latin typeface="Roboto"/>
                          <a:ea typeface="Roboto"/>
                          <a:cs typeface="Roboto"/>
                          <a:sym typeface="Roboto"/>
                        </a:rPr>
                        <a:t>Keeps the group on track to finish the activity in time, and provides time warnings.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Synthesizer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sz="1200">
                          <a:latin typeface="Roboto"/>
                          <a:ea typeface="Roboto"/>
                          <a:cs typeface="Roboto"/>
                          <a:sym typeface="Roboto"/>
                        </a:rPr>
                        <a:t>Produce a synthesis of discussions, bringing out the main questions and capturing them in a shareable document.</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Concept Mapper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51470"/>
                    </a:solidFill>
                  </a:tcPr>
                </a:tc>
                <a:tc>
                  <a:txBody>
                    <a:bodyPr/>
                    <a:lstStyle/>
                    <a:p>
                      <a:pPr indent="0" lvl="0" marL="0" rtl="0" algn="l">
                        <a:spcBef>
                          <a:spcPts val="0"/>
                        </a:spcBef>
                        <a:spcAft>
                          <a:spcPts val="0"/>
                        </a:spcAft>
                        <a:buNone/>
                      </a:pPr>
                      <a:r>
                        <a:rPr lang="en" sz="1200">
                          <a:latin typeface="Roboto"/>
                          <a:ea typeface="Roboto"/>
                          <a:cs typeface="Roboto"/>
                          <a:sym typeface="Roboto"/>
                        </a:rPr>
                        <a:t>Bring a healthy sense of skepticism to the group discussion in order to generate deeper discussions.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Skeptic</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Observes team dynamics and guides the consensus-building process </a:t>
                      </a:r>
                      <a:br>
                        <a:rPr lang="en" sz="1200">
                          <a:latin typeface="Roboto"/>
                          <a:ea typeface="Roboto"/>
                          <a:cs typeface="Roboto"/>
                          <a:sym typeface="Roboto"/>
                        </a:rPr>
                      </a:br>
                      <a:r>
                        <a:rPr lang="en" sz="1200">
                          <a:latin typeface="Roboto"/>
                          <a:ea typeface="Roboto"/>
                          <a:cs typeface="Roboto"/>
                          <a:sym typeface="Roboto"/>
                        </a:rPr>
                        <a:t>(helps group members come to a common conclusion).</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Moderator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ECF48"/>
                    </a:solidFill>
                  </a:tcPr>
                </a:tc>
                <a:tc>
                  <a:txBody>
                    <a:bodyPr/>
                    <a:lstStyle/>
                    <a:p>
                      <a:pPr indent="0" lvl="0" marL="0" rtl="0" algn="l">
                        <a:spcBef>
                          <a:spcPts val="0"/>
                        </a:spcBef>
                        <a:spcAft>
                          <a:spcPts val="0"/>
                        </a:spcAft>
                        <a:buNone/>
                      </a:pPr>
                      <a:r>
                        <a:rPr lang="en" sz="1200">
                          <a:latin typeface="Roboto"/>
                          <a:ea typeface="Roboto"/>
                          <a:cs typeface="Roboto"/>
                          <a:sym typeface="Roboto"/>
                        </a:rPr>
                        <a:t>Monitor the discussion, ask critical questions, and probe others‟ opinion. Promotes participation of all the members of the group and ensures all voices are heard.</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Theoretician</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992D"/>
                    </a:solidFill>
                  </a:tcPr>
                </a:tc>
                <a:tc>
                  <a:txBody>
                    <a:bodyPr/>
                    <a:lstStyle/>
                    <a:p>
                      <a:pPr indent="0" lvl="0" marL="0" rtl="0" algn="l">
                        <a:spcBef>
                          <a:spcPts val="0"/>
                        </a:spcBef>
                        <a:spcAft>
                          <a:spcPts val="0"/>
                        </a:spcAft>
                        <a:buNone/>
                      </a:pPr>
                      <a:r>
                        <a:rPr lang="en" sz="1200">
                          <a:latin typeface="Roboto"/>
                          <a:ea typeface="Roboto"/>
                          <a:cs typeface="Roboto"/>
                          <a:sym typeface="Roboto"/>
                        </a:rPr>
                        <a:t>Introduce theoretical information to ensure that all relevant theoretical concepts were used in the activity.</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Starter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Required to start off the discussion, to add new points for other students to build upon, and to give new impulses when discussions slacked off.</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bl>
          </a:graphicData>
        </a:graphic>
      </p:graphicFrame>
      <p:sp>
        <p:nvSpPr>
          <p:cNvPr id="235" name="Google Shape;235;p29"/>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Additional Breakout Room Roles</a:t>
            </a:r>
            <a:endParaRPr sz="2400">
              <a:latin typeface="Roboto Medium"/>
              <a:ea typeface="Roboto Medium"/>
              <a:cs typeface="Roboto Medium"/>
              <a:sym typeface="Roboto Medium"/>
            </a:endParaRPr>
          </a:p>
        </p:txBody>
      </p:sp>
      <p:sp>
        <p:nvSpPr>
          <p:cNvPr id="236" name="Google Shape;236;p2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 Pair Programming Activity">
  <p:cSld name="CUSTOM_2_3_1_1_1_1_1_2_1_2_1_1_1_1_3_2_1">
    <p:spTree>
      <p:nvGrpSpPr>
        <p:cNvPr id="237" name="Shape 237"/>
        <p:cNvGrpSpPr/>
        <p:nvPr/>
      </p:nvGrpSpPr>
      <p:grpSpPr>
        <a:xfrm>
          <a:off x="0" y="0"/>
          <a:ext cx="0" cy="0"/>
          <a:chOff x="0" y="0"/>
          <a:chExt cx="0" cy="0"/>
        </a:xfrm>
      </p:grpSpPr>
      <p:pic>
        <p:nvPicPr>
          <p:cNvPr id="238" name="Google Shape;238;p3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39" name="Google Shape;239;p30"/>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41" name="Google Shape;241;p30"/>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42" name="Google Shape;242;p30"/>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43" name="Google Shape;243;p30"/>
          <p:cNvSpPr txBox="1"/>
          <p:nvPr>
            <p:ph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244" name="Google Shape;244;p30"/>
          <p:cNvSpPr txBox="1"/>
          <p:nvPr/>
        </p:nvSpPr>
        <p:spPr>
          <a:xfrm>
            <a:off x="2603325" y="1160538"/>
            <a:ext cx="6237300" cy="2380200"/>
          </a:xfrm>
          <a:prstGeom prst="rect">
            <a:avLst/>
          </a:prstGeom>
          <a:noFill/>
          <a:ln>
            <a:noFill/>
          </a:ln>
        </p:spPr>
        <p:txBody>
          <a:bodyPr anchorCtr="0" anchor="t" bIns="91425" lIns="457200" spcFirstLastPara="1" rIns="91425" wrap="square" tIns="91425">
            <a:noAutofit/>
          </a:bodyPr>
          <a:lstStyle/>
          <a:p>
            <a:pPr indent="0" lvl="0" marL="0" rtl="0" algn="l">
              <a:spcBef>
                <a:spcPts val="0"/>
              </a:spcBef>
              <a:spcAft>
                <a:spcPts val="0"/>
              </a:spcAft>
              <a:buNone/>
            </a:pPr>
            <a:r>
              <a:t/>
            </a:r>
            <a:endParaRPr sz="2400">
              <a:latin typeface="Oswald"/>
              <a:ea typeface="Oswald"/>
              <a:cs typeface="Oswald"/>
              <a:sym typeface="Oswald"/>
            </a:endParaRPr>
          </a:p>
        </p:txBody>
      </p:sp>
      <p:pic>
        <p:nvPicPr>
          <p:cNvPr id="245" name="Google Shape;245;p30"/>
          <p:cNvPicPr preferRelativeResize="0"/>
          <p:nvPr/>
        </p:nvPicPr>
        <p:blipFill rotWithShape="1">
          <a:blip r:embed="rId3">
            <a:alphaModFix/>
          </a:blip>
          <a:srcRect b="0" l="0" r="0" t="0"/>
          <a:stretch/>
        </p:blipFill>
        <p:spPr>
          <a:xfrm>
            <a:off x="567675" y="590300"/>
            <a:ext cx="2225975" cy="2488175"/>
          </a:xfrm>
          <a:prstGeom prst="rect">
            <a:avLst/>
          </a:prstGeom>
          <a:noFill/>
          <a:ln>
            <a:noFill/>
          </a:ln>
        </p:spPr>
      </p:pic>
      <p:sp>
        <p:nvSpPr>
          <p:cNvPr id="246" name="Google Shape;246;p30"/>
          <p:cNvSpPr txBox="1"/>
          <p:nvPr/>
        </p:nvSpPr>
        <p:spPr>
          <a:xfrm>
            <a:off x="2603325" y="699575"/>
            <a:ext cx="5961600" cy="392700"/>
          </a:xfrm>
          <a:prstGeom prst="rect">
            <a:avLst/>
          </a:prstGeom>
          <a:noFill/>
          <a:ln>
            <a:noFill/>
          </a:ln>
        </p:spPr>
        <p:txBody>
          <a:bodyPr anchorCtr="0" anchor="t" bIns="0" lIns="457200" spcFirstLastPara="1" rIns="91425" wrap="square" tIns="0">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latin typeface="Oswald Medium"/>
                <a:ea typeface="Oswald Medium"/>
                <a:cs typeface="Oswald Medium"/>
                <a:sym typeface="Oswald Medium"/>
              </a:rPr>
              <a:t>Pair Programming Activity:</a:t>
            </a:r>
            <a:endParaRPr i="0" sz="2000" u="none" cap="none" strike="noStrike">
              <a:latin typeface="Oswald Medium"/>
              <a:ea typeface="Oswald Medium"/>
              <a:cs typeface="Oswald Medium"/>
              <a:sym typeface="Oswald Medium"/>
            </a:endParaRPr>
          </a:p>
        </p:txBody>
      </p:sp>
      <p:cxnSp>
        <p:nvCxnSpPr>
          <p:cNvPr id="247" name="Google Shape;247;p30"/>
          <p:cNvCxnSpPr/>
          <p:nvPr/>
        </p:nvCxnSpPr>
        <p:spPr>
          <a:xfrm>
            <a:off x="3062575" y="1110900"/>
            <a:ext cx="5489700" cy="0"/>
          </a:xfrm>
          <a:prstGeom prst="straightConnector1">
            <a:avLst/>
          </a:prstGeom>
          <a:noFill/>
          <a:ln cap="flat" cmpd="sng" w="9525">
            <a:solidFill>
              <a:srgbClr val="000000"/>
            </a:solidFill>
            <a:prstDash val="solid"/>
            <a:round/>
            <a:headEnd len="med" w="med" type="none"/>
            <a:tailEnd len="med" w="med" type="none"/>
          </a:ln>
        </p:spPr>
      </p:cxnSp>
      <p:sp>
        <p:nvSpPr>
          <p:cNvPr id="248" name="Google Shape;248;p3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 Pair Programming Roles">
  <p:cSld name="CUSTOM_2_7_2_2_1_1">
    <p:spTree>
      <p:nvGrpSpPr>
        <p:cNvPr id="249" name="Shape 249"/>
        <p:cNvGrpSpPr/>
        <p:nvPr/>
      </p:nvGrpSpPr>
      <p:grpSpPr>
        <a:xfrm>
          <a:off x="0" y="0"/>
          <a:ext cx="0" cy="0"/>
          <a:chOff x="0" y="0"/>
          <a:chExt cx="0" cy="0"/>
        </a:xfrm>
      </p:grpSpPr>
      <p:sp>
        <p:nvSpPr>
          <p:cNvPr id="250" name="Google Shape;250;p31"/>
          <p:cNvSpPr txBox="1"/>
          <p:nvPr/>
        </p:nvSpPr>
        <p:spPr>
          <a:xfrm>
            <a:off x="-14525" y="690975"/>
            <a:ext cx="6785400" cy="450300"/>
          </a:xfrm>
          <a:prstGeom prst="rect">
            <a:avLst/>
          </a:prstGeom>
          <a:noFill/>
          <a:ln>
            <a:noFill/>
          </a:ln>
        </p:spPr>
        <p:txBody>
          <a:bodyPr anchorCtr="0" anchor="b" bIns="91425" lIns="4572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There are 2 main roles in pair programming: </a:t>
            </a:r>
            <a:endParaRPr sz="1800">
              <a:latin typeface="Roboto"/>
              <a:ea typeface="Roboto"/>
              <a:cs typeface="Roboto"/>
              <a:sym typeface="Roboto"/>
            </a:endParaRPr>
          </a:p>
        </p:txBody>
      </p:sp>
      <p:cxnSp>
        <p:nvCxnSpPr>
          <p:cNvPr id="251" name="Google Shape;251;p3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52" name="Google Shape;252;p3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53" name="Google Shape;253;p3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254" name="Google Shape;254;p31"/>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Pair Programming</a:t>
            </a:r>
            <a:endParaRPr sz="2400">
              <a:latin typeface="Roboto Medium"/>
              <a:ea typeface="Roboto Medium"/>
              <a:cs typeface="Roboto Medium"/>
              <a:sym typeface="Roboto Medium"/>
            </a:endParaRPr>
          </a:p>
        </p:txBody>
      </p:sp>
      <p:pic>
        <p:nvPicPr>
          <p:cNvPr id="255" name="Google Shape;255;p31"/>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256" name="Google Shape;256;p31"/>
          <p:cNvSpPr/>
          <p:nvPr/>
        </p:nvSpPr>
        <p:spPr>
          <a:xfrm>
            <a:off x="1076325" y="14235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latin typeface="Roboto"/>
                <a:ea typeface="Roboto"/>
                <a:cs typeface="Roboto"/>
                <a:sym typeface="Roboto"/>
              </a:rPr>
              <a:t> Driver</a:t>
            </a:r>
            <a:endParaRPr sz="2100">
              <a:latin typeface="Roboto"/>
              <a:ea typeface="Roboto"/>
              <a:cs typeface="Roboto"/>
              <a:sym typeface="Roboto"/>
            </a:endParaRPr>
          </a:p>
        </p:txBody>
      </p:sp>
      <p:sp>
        <p:nvSpPr>
          <p:cNvPr id="257" name="Google Shape;257;p31"/>
          <p:cNvSpPr/>
          <p:nvPr/>
        </p:nvSpPr>
        <p:spPr>
          <a:xfrm>
            <a:off x="457206" y="1421303"/>
            <a:ext cx="533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58" name="Google Shape;258;p31"/>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59" name="Google Shape;259;p31"/>
          <p:cNvSpPr/>
          <p:nvPr/>
        </p:nvSpPr>
        <p:spPr>
          <a:xfrm>
            <a:off x="5555425" y="14258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solidFill>
                  <a:schemeClr val="dk1"/>
                </a:solidFill>
                <a:latin typeface="Roboto"/>
                <a:ea typeface="Roboto"/>
                <a:cs typeface="Roboto"/>
                <a:sym typeface="Roboto"/>
              </a:rPr>
              <a:t> Navigator</a:t>
            </a:r>
            <a:endParaRPr sz="2100">
              <a:solidFill>
                <a:schemeClr val="dk1"/>
              </a:solidFill>
              <a:latin typeface="Roboto"/>
              <a:ea typeface="Roboto"/>
              <a:cs typeface="Roboto"/>
              <a:sym typeface="Roboto"/>
            </a:endParaRPr>
          </a:p>
        </p:txBody>
      </p:sp>
      <p:sp>
        <p:nvSpPr>
          <p:cNvPr id="260" name="Google Shape;260;p31"/>
          <p:cNvSpPr/>
          <p:nvPr/>
        </p:nvSpPr>
        <p:spPr>
          <a:xfrm>
            <a:off x="4936295" y="1423550"/>
            <a:ext cx="5304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61" name="Google Shape;261;p31"/>
          <p:cNvSpPr/>
          <p:nvPr/>
        </p:nvSpPr>
        <p:spPr>
          <a:xfrm rot="10800000">
            <a:off x="5072469" y="1812338"/>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txBox="1"/>
          <p:nvPr/>
        </p:nvSpPr>
        <p:spPr>
          <a:xfrm>
            <a:off x="457200" y="206320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first is the Driver, whose role is to focus on resolving the current task while talking through their thought process out loud.</a:t>
            </a:r>
            <a:endParaRPr sz="1600">
              <a:latin typeface="Roboto"/>
              <a:ea typeface="Roboto"/>
              <a:cs typeface="Roboto"/>
              <a:sym typeface="Roboto"/>
            </a:endParaRPr>
          </a:p>
        </p:txBody>
      </p:sp>
      <p:sp>
        <p:nvSpPr>
          <p:cNvPr id="263" name="Google Shape;263;p31"/>
          <p:cNvSpPr txBox="1"/>
          <p:nvPr/>
        </p:nvSpPr>
        <p:spPr>
          <a:xfrm>
            <a:off x="4953000" y="208655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second is the Navigator, which is equally as important. They will help catch bugs and typos, think about issues to address for efficiency, and use documentation to find resources to help the driver get past a hurdle.</a:t>
            </a:r>
            <a:endParaRPr sz="1600">
              <a:latin typeface="Roboto"/>
              <a:ea typeface="Roboto"/>
              <a:cs typeface="Roboto"/>
              <a:sym typeface="Roboto"/>
            </a:endParaRPr>
          </a:p>
        </p:txBody>
      </p:sp>
      <p:pic>
        <p:nvPicPr>
          <p:cNvPr id="264" name="Google Shape;264;p31"/>
          <p:cNvPicPr preferRelativeResize="0"/>
          <p:nvPr/>
        </p:nvPicPr>
        <p:blipFill>
          <a:blip r:embed="rId3">
            <a:alphaModFix/>
          </a:blip>
          <a:stretch>
            <a:fillRect/>
          </a:stretch>
        </p:blipFill>
        <p:spPr>
          <a:xfrm>
            <a:off x="3275725" y="3175325"/>
            <a:ext cx="943688" cy="1383600"/>
          </a:xfrm>
          <a:prstGeom prst="rect">
            <a:avLst/>
          </a:prstGeom>
          <a:noFill/>
          <a:ln>
            <a:noFill/>
          </a:ln>
        </p:spPr>
      </p:pic>
      <p:pic>
        <p:nvPicPr>
          <p:cNvPr id="265" name="Google Shape;265;p31"/>
          <p:cNvPicPr preferRelativeResize="0"/>
          <p:nvPr/>
        </p:nvPicPr>
        <p:blipFill>
          <a:blip r:embed="rId4">
            <a:alphaModFix/>
          </a:blip>
          <a:stretch>
            <a:fillRect/>
          </a:stretch>
        </p:blipFill>
        <p:spPr>
          <a:xfrm>
            <a:off x="7470800" y="3735584"/>
            <a:ext cx="1244500" cy="905441"/>
          </a:xfrm>
          <a:prstGeom prst="rect">
            <a:avLst/>
          </a:prstGeom>
          <a:noFill/>
          <a:ln>
            <a:noFill/>
          </a:ln>
        </p:spPr>
      </p:pic>
      <p:sp>
        <p:nvSpPr>
          <p:cNvPr id="266" name="Google Shape;266;p3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orient="horz" pos="287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Partner Activity">
  <p:cSld name="CUSTOM_2_3_1_1_1_1_1_2_1_2_1_1_1_1_3_3_1">
    <p:spTree>
      <p:nvGrpSpPr>
        <p:cNvPr id="267" name="Shape 267"/>
        <p:cNvGrpSpPr/>
        <p:nvPr/>
      </p:nvGrpSpPr>
      <p:grpSpPr>
        <a:xfrm>
          <a:off x="0" y="0"/>
          <a:ext cx="0" cy="0"/>
          <a:chOff x="0" y="0"/>
          <a:chExt cx="0" cy="0"/>
        </a:xfrm>
      </p:grpSpPr>
      <p:pic>
        <p:nvPicPr>
          <p:cNvPr id="268" name="Google Shape;268;p3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69" name="Google Shape;269;p32"/>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71" name="Google Shape;271;p32"/>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72" name="Google Shape;272;p32"/>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73" name="Google Shape;273;p32"/>
          <p:cNvSpPr txBox="1"/>
          <p:nvPr>
            <p:ph type="title"/>
          </p:nvPr>
        </p:nvSpPr>
        <p:spPr>
          <a:xfrm>
            <a:off x="1400" y="274875"/>
            <a:ext cx="9144000" cy="3265800"/>
          </a:xfrm>
          <a:prstGeom prst="rect">
            <a:avLst/>
          </a:prstGeom>
          <a:noFill/>
          <a:ln>
            <a:noFill/>
          </a:ln>
        </p:spPr>
        <p:txBody>
          <a:bodyPr anchorCtr="0" anchor="t" bIns="91425" lIns="256030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74" name="Google Shape;274;p32"/>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275" name="Google Shape;275;p32"/>
          <p:cNvPicPr preferRelativeResize="0"/>
          <p:nvPr/>
        </p:nvPicPr>
        <p:blipFill>
          <a:blip r:embed="rId3">
            <a:alphaModFix/>
          </a:blip>
          <a:stretch>
            <a:fillRect/>
          </a:stretch>
        </p:blipFill>
        <p:spPr>
          <a:xfrm>
            <a:off x="552350" y="548550"/>
            <a:ext cx="1819900" cy="1926400"/>
          </a:xfrm>
          <a:prstGeom prst="rect">
            <a:avLst/>
          </a:prstGeom>
          <a:noFill/>
          <a:ln>
            <a:noFill/>
          </a:ln>
        </p:spPr>
      </p:pic>
      <p:sp>
        <p:nvSpPr>
          <p:cNvPr id="276" name="Google Shape;276;p3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 Time to Code">
  <p:cSld name="CUSTOM_2_3_1_1_3_1_1_2_1_1_1_2_3_1">
    <p:spTree>
      <p:nvGrpSpPr>
        <p:cNvPr id="277" name="Shape 277"/>
        <p:cNvGrpSpPr/>
        <p:nvPr/>
      </p:nvGrpSpPr>
      <p:grpSpPr>
        <a:xfrm>
          <a:off x="0" y="0"/>
          <a:ext cx="0" cy="0"/>
          <a:chOff x="0" y="0"/>
          <a:chExt cx="0" cy="0"/>
        </a:xfrm>
      </p:grpSpPr>
      <p:pic>
        <p:nvPicPr>
          <p:cNvPr id="278" name="Google Shape;278;p3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79" name="Google Shape;279;p3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pic>
        <p:nvPicPr>
          <p:cNvPr id="280" name="Google Shape;280;p33"/>
          <p:cNvPicPr preferRelativeResize="0"/>
          <p:nvPr/>
        </p:nvPicPr>
        <p:blipFill>
          <a:blip r:embed="rId3">
            <a:alphaModFix/>
          </a:blip>
          <a:stretch>
            <a:fillRect/>
          </a:stretch>
        </p:blipFill>
        <p:spPr>
          <a:xfrm>
            <a:off x="3477025" y="887175"/>
            <a:ext cx="2189950" cy="2189950"/>
          </a:xfrm>
          <a:prstGeom prst="rect">
            <a:avLst/>
          </a:prstGeom>
          <a:noFill/>
          <a:ln>
            <a:noFill/>
          </a:ln>
        </p:spPr>
      </p:pic>
      <p:sp>
        <p:nvSpPr>
          <p:cNvPr id="281" name="Google Shape;281;p33"/>
          <p:cNvSpPr txBox="1"/>
          <p:nvPr/>
        </p:nvSpPr>
        <p:spPr>
          <a:xfrm>
            <a:off x="9150" y="2892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rgbClr val="FFFFFF"/>
                </a:solidFill>
                <a:latin typeface="Oswald Light"/>
                <a:ea typeface="Oswald Light"/>
                <a:cs typeface="Oswald Light"/>
                <a:sym typeface="Oswald Light"/>
              </a:rPr>
              <a:t>Time to &lt;code&gt;</a:t>
            </a:r>
            <a:endParaRPr sz="5500">
              <a:solidFill>
                <a:srgbClr val="FFFFFF"/>
              </a:solidFill>
              <a:latin typeface="Oswald Light"/>
              <a:ea typeface="Oswald Light"/>
              <a:cs typeface="Oswald Light"/>
              <a:sym typeface="Oswald Light"/>
            </a:endParaRPr>
          </a:p>
        </p:txBody>
      </p:sp>
      <p:sp>
        <p:nvSpPr>
          <p:cNvPr id="282" name="Google Shape;282;p3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 Time to Code Activity">
  <p:cSld name="CUSTOM_2_3_1_1_3_1_1_2_1_1_1_2_3_1_1">
    <p:spTree>
      <p:nvGrpSpPr>
        <p:cNvPr id="283" name="Shape 283"/>
        <p:cNvGrpSpPr/>
        <p:nvPr/>
      </p:nvGrpSpPr>
      <p:grpSpPr>
        <a:xfrm>
          <a:off x="0" y="0"/>
          <a:ext cx="0" cy="0"/>
          <a:chOff x="0" y="0"/>
          <a:chExt cx="0" cy="0"/>
        </a:xfrm>
      </p:grpSpPr>
      <p:pic>
        <p:nvPicPr>
          <p:cNvPr id="284" name="Google Shape;284;p3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85" name="Google Shape;285;p34"/>
          <p:cNvSpPr txBox="1"/>
          <p:nvPr/>
        </p:nvSpPr>
        <p:spPr>
          <a:xfrm>
            <a:off x="0" y="1267975"/>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Oswald Light"/>
                <a:ea typeface="Oswald Light"/>
                <a:cs typeface="Oswald Light"/>
                <a:sym typeface="Oswald Light"/>
              </a:rPr>
              <a:t>Time to Code</a:t>
            </a:r>
            <a:endParaRPr sz="4500">
              <a:solidFill>
                <a:srgbClr val="FFFFFF"/>
              </a:solidFill>
              <a:latin typeface="Oswald Light"/>
              <a:ea typeface="Oswald Light"/>
              <a:cs typeface="Oswald Light"/>
              <a:sym typeface="Oswald Light"/>
            </a:endParaRPr>
          </a:p>
        </p:txBody>
      </p:sp>
      <p:sp>
        <p:nvSpPr>
          <p:cNvPr id="286" name="Google Shape;286;p34"/>
          <p:cNvSpPr txBox="1"/>
          <p:nvPr>
            <p:ph type="title"/>
          </p:nvPr>
        </p:nvSpPr>
        <p:spPr>
          <a:xfrm>
            <a:off x="-101100" y="4408125"/>
            <a:ext cx="8970300" cy="537000"/>
          </a:xfrm>
          <a:prstGeom prst="rect">
            <a:avLst/>
          </a:prstGeom>
          <a:noFill/>
          <a:ln>
            <a:noFill/>
          </a:ln>
        </p:spPr>
        <p:txBody>
          <a:bodyPr anchorCtr="0" anchor="t" bIns="0" lIns="457200" spcFirstLastPara="1" rIns="274300" wrap="square" tIns="9125">
            <a:noAutofit/>
          </a:bodyPr>
          <a:lstStyle>
            <a:lvl1pPr lvl="0" rtl="0" algn="r">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87" name="Google Shape;287;p34"/>
          <p:cNvSpPr txBox="1"/>
          <p:nvPr/>
        </p:nvSpPr>
        <p:spPr>
          <a:xfrm>
            <a:off x="274325" y="3943225"/>
            <a:ext cx="84243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288" name="Google Shape;288;p34"/>
          <p:cNvSpPr txBox="1"/>
          <p:nvPr>
            <p:ph idx="2" type="title"/>
          </p:nvPr>
        </p:nvSpPr>
        <p:spPr>
          <a:xfrm>
            <a:off x="274325" y="2619925"/>
            <a:ext cx="8595300" cy="5370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None/>
              <a:defRPr sz="3500">
                <a:solidFill>
                  <a:srgbClr val="FFFFFF"/>
                </a:solidFill>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289" name="Google Shape;289;p34"/>
          <p:cNvPicPr preferRelativeResize="0"/>
          <p:nvPr/>
        </p:nvPicPr>
        <p:blipFill>
          <a:blip r:embed="rId3">
            <a:alphaModFix/>
          </a:blip>
          <a:stretch>
            <a:fillRect/>
          </a:stretch>
        </p:blipFill>
        <p:spPr>
          <a:xfrm>
            <a:off x="2343450" y="945150"/>
            <a:ext cx="913675" cy="1402950"/>
          </a:xfrm>
          <a:prstGeom prst="rect">
            <a:avLst/>
          </a:prstGeom>
          <a:noFill/>
          <a:ln>
            <a:noFill/>
          </a:ln>
        </p:spPr>
      </p:pic>
      <p:pic>
        <p:nvPicPr>
          <p:cNvPr id="290" name="Google Shape;290;p34"/>
          <p:cNvPicPr preferRelativeResize="0"/>
          <p:nvPr/>
        </p:nvPicPr>
        <p:blipFill rotWithShape="1">
          <a:blip r:embed="rId4">
            <a:alphaModFix/>
          </a:blip>
          <a:srcRect b="0" l="0" r="0" t="0"/>
          <a:stretch/>
        </p:blipFill>
        <p:spPr>
          <a:xfrm>
            <a:off x="5992825" y="945150"/>
            <a:ext cx="913675" cy="1402950"/>
          </a:xfrm>
          <a:prstGeom prst="rect">
            <a:avLst/>
          </a:prstGeom>
          <a:noFill/>
          <a:ln>
            <a:noFill/>
          </a:ln>
        </p:spPr>
      </p:pic>
      <p:cxnSp>
        <p:nvCxnSpPr>
          <p:cNvPr id="291" name="Google Shape;291;p34"/>
          <p:cNvCxnSpPr/>
          <p:nvPr/>
        </p:nvCxnSpPr>
        <p:spPr>
          <a:xfrm>
            <a:off x="509975" y="4347550"/>
            <a:ext cx="8097900" cy="0"/>
          </a:xfrm>
          <a:prstGeom prst="straightConnector1">
            <a:avLst/>
          </a:prstGeom>
          <a:noFill/>
          <a:ln cap="flat" cmpd="sng" w="9525">
            <a:solidFill>
              <a:srgbClr val="FFFFFF"/>
            </a:solidFill>
            <a:prstDash val="solid"/>
            <a:round/>
            <a:headEnd len="med" w="med" type="none"/>
            <a:tailEnd len="med" w="med" type="none"/>
          </a:ln>
        </p:spPr>
      </p:cxnSp>
      <p:sp>
        <p:nvSpPr>
          <p:cNvPr id="292" name="Google Shape;292;p3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 Design Challenge">
  <p:cSld name="CUSTOM_9">
    <p:spTree>
      <p:nvGrpSpPr>
        <p:cNvPr id="293" name="Shape 293"/>
        <p:cNvGrpSpPr/>
        <p:nvPr/>
      </p:nvGrpSpPr>
      <p:grpSpPr>
        <a:xfrm>
          <a:off x="0" y="0"/>
          <a:ext cx="0" cy="0"/>
          <a:chOff x="0" y="0"/>
          <a:chExt cx="0" cy="0"/>
        </a:xfrm>
      </p:grpSpPr>
      <p:pic>
        <p:nvPicPr>
          <p:cNvPr id="294" name="Google Shape;294;p3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95" name="Google Shape;295;p35"/>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296" name="Google Shape;296;p35"/>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297" name="Google Shape;297;p35"/>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98" name="Google Shape;298;p35"/>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1475D4"/>
                </a:solidFill>
                <a:latin typeface="Oswald"/>
                <a:ea typeface="Oswald"/>
                <a:cs typeface="Oswald"/>
                <a:sym typeface="Oswald"/>
              </a:rPr>
              <a:t>Challenge</a:t>
            </a:r>
            <a:endParaRPr sz="3600">
              <a:solidFill>
                <a:srgbClr val="1475D4"/>
              </a:solidFill>
              <a:latin typeface="Oswald"/>
              <a:ea typeface="Oswald"/>
              <a:cs typeface="Oswald"/>
              <a:sym typeface="Oswald"/>
            </a:endParaRPr>
          </a:p>
        </p:txBody>
      </p:sp>
      <p:sp>
        <p:nvSpPr>
          <p:cNvPr id="299" name="Google Shape;299;p3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300" name="Google Shape;300;p35"/>
          <p:cNvPicPr preferRelativeResize="0"/>
          <p:nvPr/>
        </p:nvPicPr>
        <p:blipFill>
          <a:blip r:embed="rId3">
            <a:alphaModFix/>
          </a:blip>
          <a:stretch>
            <a:fillRect/>
          </a:stretch>
        </p:blipFill>
        <p:spPr>
          <a:xfrm>
            <a:off x="3381350" y="428050"/>
            <a:ext cx="2381250" cy="23812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 Three Section Infographic ">
  <p:cSld name="CUSTOM_2_7_1_5_1">
    <p:spTree>
      <p:nvGrpSpPr>
        <p:cNvPr id="301" name="Shape 301"/>
        <p:cNvGrpSpPr/>
        <p:nvPr/>
      </p:nvGrpSpPr>
      <p:grpSpPr>
        <a:xfrm>
          <a:off x="0" y="0"/>
          <a:ext cx="0" cy="0"/>
          <a:chOff x="0" y="0"/>
          <a:chExt cx="0" cy="0"/>
        </a:xfrm>
      </p:grpSpPr>
      <p:pic>
        <p:nvPicPr>
          <p:cNvPr id="302" name="Google Shape;302;p36"/>
          <p:cNvPicPr preferRelativeResize="0"/>
          <p:nvPr/>
        </p:nvPicPr>
        <p:blipFill>
          <a:blip r:embed="rId2">
            <a:alphaModFix/>
          </a:blip>
          <a:stretch>
            <a:fillRect/>
          </a:stretch>
        </p:blipFill>
        <p:spPr>
          <a:xfrm>
            <a:off x="137162" y="1249094"/>
            <a:ext cx="8869675" cy="3473981"/>
          </a:xfrm>
          <a:prstGeom prst="rect">
            <a:avLst/>
          </a:prstGeom>
          <a:noFill/>
          <a:ln>
            <a:noFill/>
          </a:ln>
        </p:spPr>
      </p:pic>
      <p:sp>
        <p:nvSpPr>
          <p:cNvPr id="303" name="Google Shape;303;p3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04" name="Google Shape;304;p3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05" name="Google Shape;305;p3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06" name="Google Shape;306;p3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07" name="Google Shape;307;p3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308" name="Google Shape;308;p36"/>
          <p:cNvSpPr txBox="1"/>
          <p:nvPr>
            <p:ph idx="2" type="subTitle"/>
          </p:nvPr>
        </p:nvSpPr>
        <p:spPr>
          <a:xfrm>
            <a:off x="382800" y="1836237"/>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309" name="Google Shape;309;p36"/>
          <p:cNvSpPr txBox="1"/>
          <p:nvPr>
            <p:ph idx="3" type="subTitle"/>
          </p:nvPr>
        </p:nvSpPr>
        <p:spPr>
          <a:xfrm>
            <a:off x="3285075" y="1836246"/>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310" name="Google Shape;310;p36"/>
          <p:cNvSpPr txBox="1"/>
          <p:nvPr>
            <p:ph idx="4" type="subTitle"/>
          </p:nvPr>
        </p:nvSpPr>
        <p:spPr>
          <a:xfrm>
            <a:off x="6401175" y="1836779"/>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311" name="Google Shape;311;p36"/>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 Numbered 1–4">
  <p:cSld name="CUSTOM_2_7_1">
    <p:spTree>
      <p:nvGrpSpPr>
        <p:cNvPr id="312" name="Shape 312"/>
        <p:cNvGrpSpPr/>
        <p:nvPr/>
      </p:nvGrpSpPr>
      <p:grpSpPr>
        <a:xfrm>
          <a:off x="0" y="0"/>
          <a:ext cx="0" cy="0"/>
          <a:chOff x="0" y="0"/>
          <a:chExt cx="0" cy="0"/>
        </a:xfrm>
      </p:grpSpPr>
      <p:sp>
        <p:nvSpPr>
          <p:cNvPr id="313" name="Google Shape;313;p37"/>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15" name="Google Shape;315;p3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316" name="Google Shape;316;p3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17" name="Google Shape;317;p3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18" name="Google Shape;318;p3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19" name="Google Shape;319;p37"/>
          <p:cNvGrpSpPr/>
          <p:nvPr/>
        </p:nvGrpSpPr>
        <p:grpSpPr>
          <a:xfrm>
            <a:off x="457200" y="1378813"/>
            <a:ext cx="776889" cy="621300"/>
            <a:chOff x="457200" y="1378813"/>
            <a:chExt cx="776889" cy="621300"/>
          </a:xfrm>
        </p:grpSpPr>
        <p:sp>
          <p:nvSpPr>
            <p:cNvPr id="320" name="Google Shape;320;p3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21" name="Google Shape;321;p3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22" name="Google Shape;322;p37"/>
          <p:cNvGrpSpPr/>
          <p:nvPr/>
        </p:nvGrpSpPr>
        <p:grpSpPr>
          <a:xfrm>
            <a:off x="457200" y="2228725"/>
            <a:ext cx="776889" cy="621300"/>
            <a:chOff x="457200" y="1378813"/>
            <a:chExt cx="776889" cy="621300"/>
          </a:xfrm>
        </p:grpSpPr>
        <p:sp>
          <p:nvSpPr>
            <p:cNvPr id="323" name="Google Shape;323;p3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24" name="Google Shape;324;p3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25" name="Google Shape;325;p37"/>
          <p:cNvGrpSpPr/>
          <p:nvPr/>
        </p:nvGrpSpPr>
        <p:grpSpPr>
          <a:xfrm>
            <a:off x="457200" y="3073850"/>
            <a:ext cx="776889" cy="621300"/>
            <a:chOff x="457200" y="1378813"/>
            <a:chExt cx="776889" cy="621300"/>
          </a:xfrm>
        </p:grpSpPr>
        <p:sp>
          <p:nvSpPr>
            <p:cNvPr id="326" name="Google Shape;326;p3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27" name="Google Shape;327;p3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28" name="Google Shape;328;p37"/>
          <p:cNvGrpSpPr/>
          <p:nvPr/>
        </p:nvGrpSpPr>
        <p:grpSpPr>
          <a:xfrm>
            <a:off x="457200" y="3923750"/>
            <a:ext cx="776889" cy="621300"/>
            <a:chOff x="457200" y="1378813"/>
            <a:chExt cx="776889" cy="621300"/>
          </a:xfrm>
        </p:grpSpPr>
        <p:sp>
          <p:nvSpPr>
            <p:cNvPr id="329" name="Google Shape;329;p3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330" name="Google Shape;330;p3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331" name="Google Shape;331;p37"/>
          <p:cNvSpPr txBox="1"/>
          <p:nvPr>
            <p:ph idx="2" type="subTitle"/>
          </p:nvPr>
        </p:nvSpPr>
        <p:spPr>
          <a:xfrm>
            <a:off x="-12300" y="142120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32" name="Google Shape;332;p37"/>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7"/>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7"/>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7"/>
          <p:cNvSpPr txBox="1"/>
          <p:nvPr>
            <p:ph idx="3" type="subTitle"/>
          </p:nvPr>
        </p:nvSpPr>
        <p:spPr>
          <a:xfrm>
            <a:off x="-12300" y="223353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36" name="Google Shape;336;p37"/>
          <p:cNvSpPr txBox="1"/>
          <p:nvPr>
            <p:ph idx="4" type="subTitle"/>
          </p:nvPr>
        </p:nvSpPr>
        <p:spPr>
          <a:xfrm>
            <a:off x="0" y="3076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37" name="Google Shape;337;p37"/>
          <p:cNvSpPr txBox="1"/>
          <p:nvPr>
            <p:ph idx="5" type="subTitle"/>
          </p:nvPr>
        </p:nvSpPr>
        <p:spPr>
          <a:xfrm>
            <a:off x="-12300" y="39189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38" name="Google Shape;338;p37"/>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 Numbered 1–5">
  <p:cSld name="CUSTOM_2_7_1_4">
    <p:spTree>
      <p:nvGrpSpPr>
        <p:cNvPr id="339" name="Shape 339"/>
        <p:cNvGrpSpPr/>
        <p:nvPr/>
      </p:nvGrpSpPr>
      <p:grpSpPr>
        <a:xfrm>
          <a:off x="0" y="0"/>
          <a:ext cx="0" cy="0"/>
          <a:chOff x="0" y="0"/>
          <a:chExt cx="0" cy="0"/>
        </a:xfrm>
      </p:grpSpPr>
      <p:sp>
        <p:nvSpPr>
          <p:cNvPr id="340" name="Google Shape;340;p38"/>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42" name="Google Shape;342;p3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43" name="Google Shape;343;p3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44" name="Google Shape;344;p3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45" name="Google Shape;345;p3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46" name="Google Shape;346;p38"/>
          <p:cNvGrpSpPr/>
          <p:nvPr/>
        </p:nvGrpSpPr>
        <p:grpSpPr>
          <a:xfrm>
            <a:off x="457200" y="1300225"/>
            <a:ext cx="776889" cy="621300"/>
            <a:chOff x="457200" y="1378813"/>
            <a:chExt cx="776889" cy="621300"/>
          </a:xfrm>
        </p:grpSpPr>
        <p:sp>
          <p:nvSpPr>
            <p:cNvPr id="347" name="Google Shape;347;p38"/>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48" name="Google Shape;348;p38"/>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38"/>
          <p:cNvGrpSpPr/>
          <p:nvPr/>
        </p:nvGrpSpPr>
        <p:grpSpPr>
          <a:xfrm>
            <a:off x="457200" y="2000125"/>
            <a:ext cx="776889" cy="621300"/>
            <a:chOff x="457200" y="1378813"/>
            <a:chExt cx="776889" cy="621300"/>
          </a:xfrm>
        </p:grpSpPr>
        <p:sp>
          <p:nvSpPr>
            <p:cNvPr id="350" name="Google Shape;350;p38"/>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51" name="Google Shape;351;p38"/>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38"/>
          <p:cNvGrpSpPr/>
          <p:nvPr/>
        </p:nvGrpSpPr>
        <p:grpSpPr>
          <a:xfrm>
            <a:off x="457200" y="2692850"/>
            <a:ext cx="776889" cy="621300"/>
            <a:chOff x="457200" y="1378813"/>
            <a:chExt cx="776889" cy="621300"/>
          </a:xfrm>
        </p:grpSpPr>
        <p:sp>
          <p:nvSpPr>
            <p:cNvPr id="353" name="Google Shape;353;p38"/>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54" name="Google Shape;354;p38"/>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8"/>
          <p:cNvGrpSpPr/>
          <p:nvPr/>
        </p:nvGrpSpPr>
        <p:grpSpPr>
          <a:xfrm>
            <a:off x="457200" y="3390350"/>
            <a:ext cx="776889" cy="621300"/>
            <a:chOff x="457200" y="1378813"/>
            <a:chExt cx="776889" cy="621300"/>
          </a:xfrm>
        </p:grpSpPr>
        <p:sp>
          <p:nvSpPr>
            <p:cNvPr id="356" name="Google Shape;356;p38"/>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57" name="Google Shape;357;p38"/>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38"/>
          <p:cNvSpPr txBox="1"/>
          <p:nvPr>
            <p:ph idx="2" type="subTitle"/>
          </p:nvPr>
        </p:nvSpPr>
        <p:spPr>
          <a:xfrm>
            <a:off x="-7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59" name="Google Shape;359;p38"/>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3" name="Google Shape;363;p38"/>
          <p:cNvSpPr txBox="1"/>
          <p:nvPr>
            <p:ph idx="4" type="subTitle"/>
          </p:nvPr>
        </p:nvSpPr>
        <p:spPr>
          <a:xfrm>
            <a:off x="0" y="2695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4" name="Google Shape;364;p38"/>
          <p:cNvSpPr txBox="1"/>
          <p:nvPr>
            <p:ph idx="5" type="subTitle"/>
          </p:nvPr>
        </p:nvSpPr>
        <p:spPr>
          <a:xfrm>
            <a:off x="-12300" y="33855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365" name="Google Shape;365;p38"/>
          <p:cNvGrpSpPr/>
          <p:nvPr/>
        </p:nvGrpSpPr>
        <p:grpSpPr>
          <a:xfrm>
            <a:off x="469500" y="4083075"/>
            <a:ext cx="776889" cy="621300"/>
            <a:chOff x="457200" y="1378813"/>
            <a:chExt cx="776889" cy="621300"/>
          </a:xfrm>
        </p:grpSpPr>
        <p:sp>
          <p:nvSpPr>
            <p:cNvPr id="366" name="Google Shape;366;p38"/>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67" name="Google Shape;367;p38"/>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38"/>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txBox="1"/>
          <p:nvPr>
            <p:ph idx="6" type="subTitle"/>
          </p:nvPr>
        </p:nvSpPr>
        <p:spPr>
          <a:xfrm>
            <a:off x="0"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0" name="Google Shape;370;p38"/>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 Numbered 1–6 ">
  <p:cSld name="CUSTOM_2_7_1_3_1_1">
    <p:spTree>
      <p:nvGrpSpPr>
        <p:cNvPr id="371" name="Shape 371"/>
        <p:cNvGrpSpPr/>
        <p:nvPr/>
      </p:nvGrpSpPr>
      <p:grpSpPr>
        <a:xfrm>
          <a:off x="0" y="0"/>
          <a:ext cx="0" cy="0"/>
          <a:chOff x="0" y="0"/>
          <a:chExt cx="0" cy="0"/>
        </a:xfrm>
      </p:grpSpPr>
      <p:sp>
        <p:nvSpPr>
          <p:cNvPr id="372" name="Google Shape;372;p39"/>
          <p:cNvSpPr/>
          <p:nvPr/>
        </p:nvSpPr>
        <p:spPr>
          <a:xfrm>
            <a:off x="1352550" y="123782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9"/>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4" name="Google Shape;374;p39"/>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75" name="Google Shape;375;p3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76" name="Google Shape;376;p3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77" name="Google Shape;377;p3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78" name="Google Shape;378;p39"/>
          <p:cNvGrpSpPr/>
          <p:nvPr/>
        </p:nvGrpSpPr>
        <p:grpSpPr>
          <a:xfrm>
            <a:off x="457200" y="1237825"/>
            <a:ext cx="776900" cy="486300"/>
            <a:chOff x="457200" y="1466425"/>
            <a:chExt cx="776900" cy="486300"/>
          </a:xfrm>
        </p:grpSpPr>
        <p:sp>
          <p:nvSpPr>
            <p:cNvPr id="379" name="Google Shape;379;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80" name="Google Shape;380;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39"/>
          <p:cNvSpPr txBox="1"/>
          <p:nvPr>
            <p:ph idx="2" type="subTitle"/>
          </p:nvPr>
        </p:nvSpPr>
        <p:spPr>
          <a:xfrm>
            <a:off x="-12150" y="12746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2" name="Google Shape;382;p39"/>
          <p:cNvSpPr/>
          <p:nvPr/>
        </p:nvSpPr>
        <p:spPr>
          <a:xfrm>
            <a:off x="1352550" y="182890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39"/>
          <p:cNvGrpSpPr/>
          <p:nvPr/>
        </p:nvGrpSpPr>
        <p:grpSpPr>
          <a:xfrm>
            <a:off x="457200" y="1828900"/>
            <a:ext cx="776900" cy="486300"/>
            <a:chOff x="457200" y="1466425"/>
            <a:chExt cx="776900" cy="486300"/>
          </a:xfrm>
        </p:grpSpPr>
        <p:sp>
          <p:nvSpPr>
            <p:cNvPr id="384" name="Google Shape;384;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85" name="Google Shape;385;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39"/>
          <p:cNvSpPr/>
          <p:nvPr/>
        </p:nvSpPr>
        <p:spPr>
          <a:xfrm>
            <a:off x="1352550" y="241997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39"/>
          <p:cNvGrpSpPr/>
          <p:nvPr/>
        </p:nvGrpSpPr>
        <p:grpSpPr>
          <a:xfrm>
            <a:off x="457200" y="2419975"/>
            <a:ext cx="776900" cy="486300"/>
            <a:chOff x="457200" y="1466425"/>
            <a:chExt cx="776900" cy="486300"/>
          </a:xfrm>
        </p:grpSpPr>
        <p:sp>
          <p:nvSpPr>
            <p:cNvPr id="388" name="Google Shape;388;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89" name="Google Shape;389;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39"/>
          <p:cNvSpPr/>
          <p:nvPr/>
        </p:nvSpPr>
        <p:spPr>
          <a:xfrm>
            <a:off x="1352550" y="301105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39"/>
          <p:cNvGrpSpPr/>
          <p:nvPr/>
        </p:nvGrpSpPr>
        <p:grpSpPr>
          <a:xfrm>
            <a:off x="457200" y="3011050"/>
            <a:ext cx="776900" cy="486300"/>
            <a:chOff x="457200" y="1466425"/>
            <a:chExt cx="776900" cy="486300"/>
          </a:xfrm>
        </p:grpSpPr>
        <p:sp>
          <p:nvSpPr>
            <p:cNvPr id="392" name="Google Shape;392;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93" name="Google Shape;393;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39"/>
          <p:cNvSpPr/>
          <p:nvPr/>
        </p:nvSpPr>
        <p:spPr>
          <a:xfrm>
            <a:off x="1352550" y="3602138"/>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9"/>
          <p:cNvGrpSpPr/>
          <p:nvPr/>
        </p:nvGrpSpPr>
        <p:grpSpPr>
          <a:xfrm>
            <a:off x="457200" y="3602137"/>
            <a:ext cx="776900" cy="486300"/>
            <a:chOff x="457200" y="1466425"/>
            <a:chExt cx="776900" cy="486300"/>
          </a:xfrm>
        </p:grpSpPr>
        <p:sp>
          <p:nvSpPr>
            <p:cNvPr id="396" name="Google Shape;396;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97" name="Google Shape;397;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39"/>
          <p:cNvSpPr/>
          <p:nvPr/>
        </p:nvSpPr>
        <p:spPr>
          <a:xfrm>
            <a:off x="1352550" y="4193263"/>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39"/>
          <p:cNvGrpSpPr/>
          <p:nvPr/>
        </p:nvGrpSpPr>
        <p:grpSpPr>
          <a:xfrm>
            <a:off x="457200" y="4193262"/>
            <a:ext cx="776900" cy="486300"/>
            <a:chOff x="457200" y="1466425"/>
            <a:chExt cx="776900" cy="486300"/>
          </a:xfrm>
        </p:grpSpPr>
        <p:sp>
          <p:nvSpPr>
            <p:cNvPr id="400" name="Google Shape;400;p39"/>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06</a:t>
              </a:r>
              <a:endParaRPr sz="3000">
                <a:latin typeface="Roboto Thin"/>
                <a:ea typeface="Roboto Thin"/>
                <a:cs typeface="Roboto Thin"/>
                <a:sym typeface="Roboto Thin"/>
              </a:endParaRPr>
            </a:p>
          </p:txBody>
        </p:sp>
        <p:sp>
          <p:nvSpPr>
            <p:cNvPr id="401" name="Google Shape;401;p39"/>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39"/>
          <p:cNvSpPr txBox="1"/>
          <p:nvPr>
            <p:ph idx="3" type="subTitle"/>
          </p:nvPr>
        </p:nvSpPr>
        <p:spPr>
          <a:xfrm>
            <a:off x="-12075" y="18488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3" name="Google Shape;403;p39"/>
          <p:cNvSpPr txBox="1"/>
          <p:nvPr>
            <p:ph idx="4" type="subTitle"/>
          </p:nvPr>
        </p:nvSpPr>
        <p:spPr>
          <a:xfrm>
            <a:off x="-12075" y="24399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4" name="Google Shape;404;p39"/>
          <p:cNvSpPr txBox="1"/>
          <p:nvPr>
            <p:ph idx="5" type="subTitle"/>
          </p:nvPr>
        </p:nvSpPr>
        <p:spPr>
          <a:xfrm>
            <a:off x="-12150" y="30310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5" name="Google Shape;405;p39"/>
          <p:cNvSpPr txBox="1"/>
          <p:nvPr>
            <p:ph idx="6" type="subTitle"/>
          </p:nvPr>
        </p:nvSpPr>
        <p:spPr>
          <a:xfrm>
            <a:off x="12475" y="3622088"/>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6" name="Google Shape;406;p39"/>
          <p:cNvSpPr txBox="1"/>
          <p:nvPr>
            <p:ph idx="7" type="subTitle"/>
          </p:nvPr>
        </p:nvSpPr>
        <p:spPr>
          <a:xfrm>
            <a:off x="12475" y="4236125"/>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7" name="Google Shape;407;p39"/>
          <p:cNvSpPr txBox="1"/>
          <p:nvPr>
            <p:ph idx="8"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Numbered 1–7">
  <p:cSld name="CUSTOM_2_7_1_3_1_1_1_2">
    <p:spTree>
      <p:nvGrpSpPr>
        <p:cNvPr id="408" name="Shape 408"/>
        <p:cNvGrpSpPr/>
        <p:nvPr/>
      </p:nvGrpSpPr>
      <p:grpSpPr>
        <a:xfrm>
          <a:off x="0" y="0"/>
          <a:ext cx="0" cy="0"/>
          <a:chOff x="0" y="0"/>
          <a:chExt cx="0" cy="0"/>
        </a:xfrm>
      </p:grpSpPr>
      <p:sp>
        <p:nvSpPr>
          <p:cNvPr id="409" name="Google Shape;409;p40"/>
          <p:cNvSpPr/>
          <p:nvPr/>
        </p:nvSpPr>
        <p:spPr>
          <a:xfrm>
            <a:off x="1254500" y="11616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0"/>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1" name="Google Shape;411;p40"/>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12" name="Google Shape;412;p4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13" name="Google Shape;413;p4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14" name="Google Shape;414;p4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415" name="Google Shape;415;p40"/>
          <p:cNvGrpSpPr/>
          <p:nvPr/>
        </p:nvGrpSpPr>
        <p:grpSpPr>
          <a:xfrm>
            <a:off x="457222" y="1149803"/>
            <a:ext cx="713194" cy="446423"/>
            <a:chOff x="457200" y="1466425"/>
            <a:chExt cx="776900" cy="486300"/>
          </a:xfrm>
        </p:grpSpPr>
        <p:sp>
          <p:nvSpPr>
            <p:cNvPr id="416" name="Google Shape;416;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417" name="Google Shape;417;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40"/>
          <p:cNvSpPr txBox="1"/>
          <p:nvPr>
            <p:ph idx="2" type="subTitle"/>
          </p:nvPr>
        </p:nvSpPr>
        <p:spPr>
          <a:xfrm>
            <a:off x="0" y="11753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9" name="Google Shape;419;p40"/>
          <p:cNvSpPr/>
          <p:nvPr/>
        </p:nvSpPr>
        <p:spPr>
          <a:xfrm>
            <a:off x="1254500" y="16842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40"/>
          <p:cNvGrpSpPr/>
          <p:nvPr/>
        </p:nvGrpSpPr>
        <p:grpSpPr>
          <a:xfrm>
            <a:off x="457222" y="1672428"/>
            <a:ext cx="713194" cy="446423"/>
            <a:chOff x="457200" y="1466425"/>
            <a:chExt cx="776900" cy="486300"/>
          </a:xfrm>
        </p:grpSpPr>
        <p:sp>
          <p:nvSpPr>
            <p:cNvPr id="421" name="Google Shape;421;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422" name="Google Shape;422;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 name="Google Shape;423;p40"/>
          <p:cNvSpPr txBox="1"/>
          <p:nvPr>
            <p:ph idx="3" type="subTitle"/>
          </p:nvPr>
        </p:nvSpPr>
        <p:spPr>
          <a:xfrm>
            <a:off x="125" y="16979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4" name="Google Shape;424;p40"/>
          <p:cNvSpPr/>
          <p:nvPr/>
        </p:nvSpPr>
        <p:spPr>
          <a:xfrm>
            <a:off x="1254475" y="220740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40"/>
          <p:cNvGrpSpPr/>
          <p:nvPr/>
        </p:nvGrpSpPr>
        <p:grpSpPr>
          <a:xfrm>
            <a:off x="457197" y="2195578"/>
            <a:ext cx="713194" cy="446423"/>
            <a:chOff x="457200" y="1466425"/>
            <a:chExt cx="776900" cy="486300"/>
          </a:xfrm>
        </p:grpSpPr>
        <p:sp>
          <p:nvSpPr>
            <p:cNvPr id="426" name="Google Shape;426;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427" name="Google Shape;427;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40"/>
          <p:cNvSpPr txBox="1"/>
          <p:nvPr>
            <p:ph idx="4" type="subTitle"/>
          </p:nvPr>
        </p:nvSpPr>
        <p:spPr>
          <a:xfrm>
            <a:off x="0" y="222110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9" name="Google Shape;429;p40"/>
          <p:cNvSpPr/>
          <p:nvPr/>
        </p:nvSpPr>
        <p:spPr>
          <a:xfrm>
            <a:off x="1254475" y="27300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40"/>
          <p:cNvGrpSpPr/>
          <p:nvPr/>
        </p:nvGrpSpPr>
        <p:grpSpPr>
          <a:xfrm>
            <a:off x="457197" y="2718203"/>
            <a:ext cx="713194" cy="446423"/>
            <a:chOff x="457200" y="1466425"/>
            <a:chExt cx="776900" cy="486300"/>
          </a:xfrm>
        </p:grpSpPr>
        <p:sp>
          <p:nvSpPr>
            <p:cNvPr id="431" name="Google Shape;431;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432" name="Google Shape;432;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40"/>
          <p:cNvSpPr txBox="1"/>
          <p:nvPr>
            <p:ph idx="5" type="subTitle"/>
          </p:nvPr>
        </p:nvSpPr>
        <p:spPr>
          <a:xfrm>
            <a:off x="-125" y="27437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4" name="Google Shape;434;p40"/>
          <p:cNvSpPr/>
          <p:nvPr/>
        </p:nvSpPr>
        <p:spPr>
          <a:xfrm>
            <a:off x="1254500" y="32526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40"/>
          <p:cNvGrpSpPr/>
          <p:nvPr/>
        </p:nvGrpSpPr>
        <p:grpSpPr>
          <a:xfrm>
            <a:off x="457222" y="3240828"/>
            <a:ext cx="713194" cy="446423"/>
            <a:chOff x="457200" y="1466425"/>
            <a:chExt cx="776900" cy="486300"/>
          </a:xfrm>
        </p:grpSpPr>
        <p:sp>
          <p:nvSpPr>
            <p:cNvPr id="436" name="Google Shape;436;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437" name="Google Shape;437;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40"/>
          <p:cNvSpPr txBox="1"/>
          <p:nvPr>
            <p:ph idx="6" type="subTitle"/>
          </p:nvPr>
        </p:nvSpPr>
        <p:spPr>
          <a:xfrm>
            <a:off x="25" y="32663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9" name="Google Shape;439;p40"/>
          <p:cNvSpPr/>
          <p:nvPr/>
        </p:nvSpPr>
        <p:spPr>
          <a:xfrm>
            <a:off x="1254500" y="377527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 name="Google Shape;440;p40"/>
          <p:cNvGrpSpPr/>
          <p:nvPr/>
        </p:nvGrpSpPr>
        <p:grpSpPr>
          <a:xfrm>
            <a:off x="457222" y="3763453"/>
            <a:ext cx="713194" cy="446423"/>
            <a:chOff x="457200" y="1466425"/>
            <a:chExt cx="776900" cy="486300"/>
          </a:xfrm>
        </p:grpSpPr>
        <p:sp>
          <p:nvSpPr>
            <p:cNvPr id="441" name="Google Shape;441;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442" name="Google Shape;442;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40"/>
          <p:cNvSpPr txBox="1"/>
          <p:nvPr>
            <p:ph idx="7" type="subTitle"/>
          </p:nvPr>
        </p:nvSpPr>
        <p:spPr>
          <a:xfrm>
            <a:off x="-50" y="378897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4" name="Google Shape;444;p40"/>
          <p:cNvSpPr/>
          <p:nvPr/>
        </p:nvSpPr>
        <p:spPr>
          <a:xfrm>
            <a:off x="1254500" y="43234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40"/>
          <p:cNvGrpSpPr/>
          <p:nvPr/>
        </p:nvGrpSpPr>
        <p:grpSpPr>
          <a:xfrm>
            <a:off x="457222" y="4311603"/>
            <a:ext cx="713194" cy="446423"/>
            <a:chOff x="457200" y="1466425"/>
            <a:chExt cx="776900" cy="486300"/>
          </a:xfrm>
        </p:grpSpPr>
        <p:sp>
          <p:nvSpPr>
            <p:cNvPr id="446" name="Google Shape;446;p40"/>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447" name="Google Shape;447;p40"/>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40"/>
          <p:cNvSpPr txBox="1"/>
          <p:nvPr>
            <p:ph idx="8" type="subTitle"/>
          </p:nvPr>
        </p:nvSpPr>
        <p:spPr>
          <a:xfrm>
            <a:off x="25" y="43371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9" name="Google Shape;449;p40"/>
          <p:cNvSpPr txBox="1"/>
          <p:nvPr>
            <p:ph idx="9"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 Numbered 1–3">
  <p:cSld name="CUSTOM_2_7_1_5_2_2">
    <p:spTree>
      <p:nvGrpSpPr>
        <p:cNvPr id="450" name="Shape 450"/>
        <p:cNvGrpSpPr/>
        <p:nvPr/>
      </p:nvGrpSpPr>
      <p:grpSpPr>
        <a:xfrm>
          <a:off x="0" y="0"/>
          <a:ext cx="0" cy="0"/>
          <a:chOff x="0" y="0"/>
          <a:chExt cx="0" cy="0"/>
        </a:xfrm>
      </p:grpSpPr>
      <p:sp>
        <p:nvSpPr>
          <p:cNvPr id="451" name="Google Shape;451;p4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2" name="Google Shape;452;p41"/>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53" name="Google Shape;453;p4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54" name="Google Shape;454;p4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55" name="Google Shape;455;p4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56" name="Google Shape;456;p41"/>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1"/>
          <p:cNvSpPr txBox="1"/>
          <p:nvPr>
            <p:ph idx="2" type="subTitle"/>
          </p:nvPr>
        </p:nvSpPr>
        <p:spPr>
          <a:xfrm>
            <a:off x="724275" y="1937825"/>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58" name="Google Shape;458;p41"/>
          <p:cNvGrpSpPr/>
          <p:nvPr/>
        </p:nvGrpSpPr>
        <p:grpSpPr>
          <a:xfrm>
            <a:off x="457181" y="1345103"/>
            <a:ext cx="533372" cy="533480"/>
            <a:chOff x="457200" y="1378813"/>
            <a:chExt cx="695400" cy="695450"/>
          </a:xfrm>
        </p:grpSpPr>
        <p:sp>
          <p:nvSpPr>
            <p:cNvPr id="459" name="Google Shape;459;p41"/>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60" name="Google Shape;460;p41"/>
            <p:cNvSpPr/>
            <p:nvPr/>
          </p:nvSpPr>
          <p:spPr>
            <a:xfrm rot="10800000">
              <a:off x="634726" y="1885638"/>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 name="Google Shape;461;p41"/>
          <p:cNvGrpSpPr/>
          <p:nvPr/>
        </p:nvGrpSpPr>
        <p:grpSpPr>
          <a:xfrm>
            <a:off x="3228956" y="1345103"/>
            <a:ext cx="533372" cy="533480"/>
            <a:chOff x="457200" y="1378813"/>
            <a:chExt cx="695400" cy="695450"/>
          </a:xfrm>
        </p:grpSpPr>
        <p:sp>
          <p:nvSpPr>
            <p:cNvPr id="462" name="Google Shape;462;p41"/>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463" name="Google Shape;463;p41"/>
            <p:cNvSpPr/>
            <p:nvPr/>
          </p:nvSpPr>
          <p:spPr>
            <a:xfrm rot="10800000">
              <a:off x="634726" y="1885638"/>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64" name="Google Shape;464;p41"/>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1"/>
          <p:cNvSpPr txBox="1"/>
          <p:nvPr>
            <p:ph idx="3" type="subTitle"/>
          </p:nvPr>
        </p:nvSpPr>
        <p:spPr>
          <a:xfrm>
            <a:off x="3496050" y="193783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66" name="Google Shape;466;p41"/>
          <p:cNvGrpSpPr/>
          <p:nvPr/>
        </p:nvGrpSpPr>
        <p:grpSpPr>
          <a:xfrm>
            <a:off x="6134081" y="1345853"/>
            <a:ext cx="533372" cy="533480"/>
            <a:chOff x="457200" y="1378813"/>
            <a:chExt cx="695400" cy="695450"/>
          </a:xfrm>
        </p:grpSpPr>
        <p:sp>
          <p:nvSpPr>
            <p:cNvPr id="467" name="Google Shape;467;p41"/>
            <p:cNvSpPr/>
            <p:nvPr/>
          </p:nvSpPr>
          <p:spPr>
            <a:xfrm>
              <a:off x="457200" y="1378813"/>
              <a:ext cx="695400" cy="6213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468" name="Google Shape;468;p41"/>
            <p:cNvSpPr/>
            <p:nvPr/>
          </p:nvSpPr>
          <p:spPr>
            <a:xfrm rot="10800000">
              <a:off x="634726" y="1885638"/>
              <a:ext cx="340325" cy="188625"/>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69" name="Google Shape;469;p41"/>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1"/>
          <p:cNvSpPr txBox="1"/>
          <p:nvPr>
            <p:ph idx="4" type="subTitle"/>
          </p:nvPr>
        </p:nvSpPr>
        <p:spPr>
          <a:xfrm>
            <a:off x="6401175" y="193858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71" name="Google Shape;471;p41"/>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 Numbered 1–2">
  <p:cSld name="CUSTOM_2_7_1_5_2_1_1">
    <p:spTree>
      <p:nvGrpSpPr>
        <p:cNvPr id="472" name="Shape 472"/>
        <p:cNvGrpSpPr/>
        <p:nvPr/>
      </p:nvGrpSpPr>
      <p:grpSpPr>
        <a:xfrm>
          <a:off x="0" y="0"/>
          <a:ext cx="0" cy="0"/>
          <a:chOff x="0" y="0"/>
          <a:chExt cx="0" cy="0"/>
        </a:xfrm>
      </p:grpSpPr>
      <p:pic>
        <p:nvPicPr>
          <p:cNvPr id="473" name="Google Shape;473;p42"/>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474" name="Google Shape;474;p4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75" name="Google Shape;475;p4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76" name="Google Shape;476;p4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77" name="Google Shape;477;p4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78" name="Google Shape;478;p4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79" name="Google Shape;479;p42"/>
          <p:cNvSpPr/>
          <p:nvPr/>
        </p:nvSpPr>
        <p:spPr>
          <a:xfrm>
            <a:off x="457160" y="1421300"/>
            <a:ext cx="38481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480" name="Google Shape;480;p42"/>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81" name="Google Shape;481;p42"/>
          <p:cNvSpPr txBox="1"/>
          <p:nvPr>
            <p:ph idx="2" type="subTitle"/>
          </p:nvPr>
        </p:nvSpPr>
        <p:spPr>
          <a:xfrm>
            <a:off x="-12300" y="213585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82" name="Google Shape;482;p42"/>
          <p:cNvSpPr txBox="1"/>
          <p:nvPr>
            <p:ph idx="3" type="subTitle"/>
          </p:nvPr>
        </p:nvSpPr>
        <p:spPr>
          <a:xfrm>
            <a:off x="4466800" y="213810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83" name="Google Shape;483;p42"/>
          <p:cNvSpPr txBox="1"/>
          <p:nvPr>
            <p:ph idx="4" type="subTitle"/>
          </p:nvPr>
        </p:nvSpPr>
        <p:spPr>
          <a:xfrm>
            <a:off x="457150" y="1433138"/>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484" name="Google Shape;484;p42"/>
          <p:cNvSpPr/>
          <p:nvPr/>
        </p:nvSpPr>
        <p:spPr>
          <a:xfrm>
            <a:off x="4876760" y="1404763"/>
            <a:ext cx="38481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latin typeface="Roboto Light"/>
              <a:ea typeface="Roboto Light"/>
              <a:cs typeface="Roboto Light"/>
              <a:sym typeface="Roboto Light"/>
            </a:endParaRPr>
          </a:p>
        </p:txBody>
      </p:sp>
      <p:sp>
        <p:nvSpPr>
          <p:cNvPr id="485" name="Google Shape;485;p42"/>
          <p:cNvSpPr/>
          <p:nvPr/>
        </p:nvSpPr>
        <p:spPr>
          <a:xfrm rot="10800000">
            <a:off x="5012969" y="1793551"/>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2"/>
          <p:cNvSpPr txBox="1"/>
          <p:nvPr>
            <p:ph idx="5" type="subTitle"/>
          </p:nvPr>
        </p:nvSpPr>
        <p:spPr>
          <a:xfrm>
            <a:off x="4876750" y="1416600"/>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487" name="Google Shape;487;p42"/>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7. Bullets 1–4 (Blue)">
  <p:cSld name="CUSTOM_2_7_1_6_1_2">
    <p:spTree>
      <p:nvGrpSpPr>
        <p:cNvPr id="488" name="Shape 488"/>
        <p:cNvGrpSpPr/>
        <p:nvPr/>
      </p:nvGrpSpPr>
      <p:grpSpPr>
        <a:xfrm>
          <a:off x="0" y="0"/>
          <a:ext cx="0" cy="0"/>
          <a:chOff x="0" y="0"/>
          <a:chExt cx="0" cy="0"/>
        </a:xfrm>
      </p:grpSpPr>
      <p:sp>
        <p:nvSpPr>
          <p:cNvPr id="489" name="Google Shape;489;p43"/>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490" name="Google Shape;490;p43"/>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491" name="Google Shape;491;p43"/>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492" name="Google Shape;492;p43"/>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493" name="Google Shape;493;p43"/>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95" name="Google Shape;495;p43"/>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96" name="Google Shape;496;p4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97" name="Google Shape;497;p4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98" name="Google Shape;498;p4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99" name="Google Shape;499;p43"/>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0" name="Google Shape;500;p43"/>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3"/>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3"/>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04" name="Google Shape;504;p43"/>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05" name="Google Shape;505;p43"/>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06" name="Google Shape;506;p43"/>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07" name="Google Shape;507;p43"/>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8" name="Google Shape;508;p43"/>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9" name="Google Shape;509;p43"/>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0" name="Google Shape;510;p43"/>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8. Bullets 1–4 (Red)">
  <p:cSld name="CUSTOM_2_7_1_6_1_2_2">
    <p:spTree>
      <p:nvGrpSpPr>
        <p:cNvPr id="511" name="Shape 511"/>
        <p:cNvGrpSpPr/>
        <p:nvPr/>
      </p:nvGrpSpPr>
      <p:grpSpPr>
        <a:xfrm>
          <a:off x="0" y="0"/>
          <a:ext cx="0" cy="0"/>
          <a:chOff x="0" y="0"/>
          <a:chExt cx="0" cy="0"/>
        </a:xfrm>
      </p:grpSpPr>
      <p:sp>
        <p:nvSpPr>
          <p:cNvPr id="512" name="Google Shape;512;p44"/>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F0000"/>
          </a:solidFill>
          <a:ln>
            <a:noFill/>
          </a:ln>
        </p:spPr>
      </p:sp>
      <p:sp>
        <p:nvSpPr>
          <p:cNvPr id="513" name="Google Shape;513;p44"/>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B40C0C"/>
          </a:solidFill>
          <a:ln>
            <a:noFill/>
          </a:ln>
        </p:spPr>
      </p:sp>
      <p:sp>
        <p:nvSpPr>
          <p:cNvPr id="514" name="Google Shape;514;p44"/>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F0000"/>
          </a:solidFill>
          <a:ln>
            <a:noFill/>
          </a:ln>
        </p:spPr>
      </p:sp>
      <p:sp>
        <p:nvSpPr>
          <p:cNvPr id="515" name="Google Shape;515;p44"/>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B40C0C"/>
          </a:solidFill>
          <a:ln>
            <a:noFill/>
          </a:ln>
        </p:spPr>
      </p:sp>
      <p:sp>
        <p:nvSpPr>
          <p:cNvPr id="516" name="Google Shape;516;p44"/>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8" name="Google Shape;518;p4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19" name="Google Shape;519;p4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20" name="Google Shape;520;p4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21" name="Google Shape;521;p4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22" name="Google Shape;522;p44"/>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4"/>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4"/>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4"/>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F0000"/>
          </a:solidFill>
          <a:ln>
            <a:noFill/>
          </a:ln>
        </p:spPr>
      </p:sp>
      <p:sp>
        <p:nvSpPr>
          <p:cNvPr id="526" name="Google Shape;526;p44"/>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B40C0C"/>
          </a:solidFill>
          <a:ln>
            <a:noFill/>
          </a:ln>
        </p:spPr>
      </p:sp>
      <p:sp>
        <p:nvSpPr>
          <p:cNvPr id="527" name="Google Shape;527;p44"/>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F0000"/>
          </a:solidFill>
          <a:ln>
            <a:noFill/>
          </a:ln>
        </p:spPr>
      </p:sp>
      <p:sp>
        <p:nvSpPr>
          <p:cNvPr id="528" name="Google Shape;528;p44"/>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B40C0C"/>
          </a:solidFill>
          <a:ln>
            <a:noFill/>
          </a:ln>
        </p:spPr>
      </p:sp>
      <p:sp>
        <p:nvSpPr>
          <p:cNvPr id="529" name="Google Shape;529;p44"/>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0" name="Google Shape;530;p44"/>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1" name="Google Shape;531;p44"/>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2" name="Google Shape;532;p44"/>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3" name="Google Shape;533;p44"/>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9. Bullets 1–4 (Orange)">
  <p:cSld name="CUSTOM_2_7_1_6_1_2_2_1">
    <p:spTree>
      <p:nvGrpSpPr>
        <p:cNvPr id="534" name="Shape 534"/>
        <p:cNvGrpSpPr/>
        <p:nvPr/>
      </p:nvGrpSpPr>
      <p:grpSpPr>
        <a:xfrm>
          <a:off x="0" y="0"/>
          <a:ext cx="0" cy="0"/>
          <a:chOff x="0" y="0"/>
          <a:chExt cx="0" cy="0"/>
        </a:xfrm>
      </p:grpSpPr>
      <p:sp>
        <p:nvSpPr>
          <p:cNvPr id="535" name="Google Shape;535;p45"/>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536" name="Google Shape;536;p45"/>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537" name="Google Shape;537;p45"/>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538" name="Google Shape;538;p45"/>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539" name="Google Shape;539;p45"/>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1" name="Google Shape;541;p45"/>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42" name="Google Shape;542;p45"/>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43" name="Google Shape;543;p4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44" name="Google Shape;544;p45"/>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45" name="Google Shape;545;p45"/>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5"/>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5"/>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549" name="Google Shape;549;p45"/>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550" name="Google Shape;550;p45"/>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551" name="Google Shape;551;p45"/>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552" name="Google Shape;552;p45"/>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3" name="Google Shape;553;p45"/>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4" name="Google Shape;554;p45"/>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5" name="Google Shape;555;p45"/>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6" name="Google Shape;556;p45"/>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 Bullets 1–5 (Teal)">
  <p:cSld name="CUSTOM_2_7_1_4_1_2">
    <p:spTree>
      <p:nvGrpSpPr>
        <p:cNvPr id="557" name="Shape 557"/>
        <p:cNvGrpSpPr/>
        <p:nvPr/>
      </p:nvGrpSpPr>
      <p:grpSpPr>
        <a:xfrm>
          <a:off x="0" y="0"/>
          <a:ext cx="0" cy="0"/>
          <a:chOff x="0" y="0"/>
          <a:chExt cx="0" cy="0"/>
        </a:xfrm>
      </p:grpSpPr>
      <p:sp>
        <p:nvSpPr>
          <p:cNvPr id="558" name="Google Shape;558;p46"/>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560" name="Google Shape;560;p4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61" name="Google Shape;561;p4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62" name="Google Shape;562;p4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63" name="Google Shape;563;p4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64" name="Google Shape;564;p46"/>
          <p:cNvSpPr txBox="1"/>
          <p:nvPr>
            <p:ph idx="2" type="subTitle"/>
          </p:nvPr>
        </p:nvSpPr>
        <p:spPr>
          <a:xfrm>
            <a:off x="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5" name="Google Shape;565;p46"/>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6"/>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9" name="Google Shape;569;p46"/>
          <p:cNvSpPr txBox="1"/>
          <p:nvPr>
            <p:ph idx="4" type="subTitle"/>
          </p:nvPr>
        </p:nvSpPr>
        <p:spPr>
          <a:xfrm>
            <a:off x="100"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0" name="Google Shape;570;p46"/>
          <p:cNvSpPr txBox="1"/>
          <p:nvPr>
            <p:ph idx="5" type="subTitle"/>
          </p:nvPr>
        </p:nvSpPr>
        <p:spPr>
          <a:xfrm>
            <a:off x="-12300" y="33855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1" name="Google Shape;571;p46"/>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txBox="1"/>
          <p:nvPr>
            <p:ph idx="6" type="subTitle"/>
          </p:nvPr>
        </p:nvSpPr>
        <p:spPr>
          <a:xfrm>
            <a:off x="0"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3" name="Google Shape;573;p46"/>
          <p:cNvSpPr/>
          <p:nvPr/>
        </p:nvSpPr>
        <p:spPr>
          <a:xfrm>
            <a:off x="450683" y="13580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574" name="Google Shape;574;p46"/>
          <p:cNvSpPr/>
          <p:nvPr/>
        </p:nvSpPr>
        <p:spPr>
          <a:xfrm flipH="1" rot="10800000">
            <a:off x="450683" y="16365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575" name="Google Shape;575;p46"/>
          <p:cNvSpPr/>
          <p:nvPr/>
        </p:nvSpPr>
        <p:spPr>
          <a:xfrm>
            <a:off x="450683" y="20429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576" name="Google Shape;576;p46"/>
          <p:cNvSpPr/>
          <p:nvPr/>
        </p:nvSpPr>
        <p:spPr>
          <a:xfrm flipH="1" rot="10800000">
            <a:off x="450683" y="23215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577" name="Google Shape;577;p46"/>
          <p:cNvSpPr/>
          <p:nvPr/>
        </p:nvSpPr>
        <p:spPr>
          <a:xfrm>
            <a:off x="450683" y="27588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578" name="Google Shape;578;p46"/>
          <p:cNvSpPr/>
          <p:nvPr/>
        </p:nvSpPr>
        <p:spPr>
          <a:xfrm flipH="1" rot="10800000">
            <a:off x="450683" y="30374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579" name="Google Shape;579;p46"/>
          <p:cNvSpPr/>
          <p:nvPr/>
        </p:nvSpPr>
        <p:spPr>
          <a:xfrm>
            <a:off x="450683" y="34425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580" name="Google Shape;580;p46"/>
          <p:cNvSpPr/>
          <p:nvPr/>
        </p:nvSpPr>
        <p:spPr>
          <a:xfrm flipH="1" rot="10800000">
            <a:off x="450683" y="37211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581" name="Google Shape;581;p46"/>
          <p:cNvSpPr/>
          <p:nvPr/>
        </p:nvSpPr>
        <p:spPr>
          <a:xfrm>
            <a:off x="450683" y="4126238"/>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582" name="Google Shape;582;p46"/>
          <p:cNvSpPr/>
          <p:nvPr/>
        </p:nvSpPr>
        <p:spPr>
          <a:xfrm flipH="1" rot="10800000">
            <a:off x="450683" y="4404829"/>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583" name="Google Shape;583;p46"/>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1. Fist to Five">
  <p:cSld name="CUSTOM_2_3_1_1_3_1_1_2_1_1_1_1">
    <p:spTree>
      <p:nvGrpSpPr>
        <p:cNvPr id="584" name="Shape 584"/>
        <p:cNvGrpSpPr/>
        <p:nvPr/>
      </p:nvGrpSpPr>
      <p:grpSpPr>
        <a:xfrm>
          <a:off x="0" y="0"/>
          <a:ext cx="0" cy="0"/>
          <a:chOff x="0" y="0"/>
          <a:chExt cx="0" cy="0"/>
        </a:xfrm>
      </p:grpSpPr>
      <p:pic>
        <p:nvPicPr>
          <p:cNvPr id="585" name="Google Shape;585;p4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586" name="Google Shape;586;p47"/>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7" name="Google Shape;587;p4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588" name="Google Shape;588;p47"/>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FF0000"/>
                </a:solidFill>
                <a:latin typeface="Oswald Medium"/>
                <a:ea typeface="Oswald Medium"/>
                <a:cs typeface="Oswald Medium"/>
                <a:sym typeface="Oswald Medium"/>
              </a:rPr>
              <a:t>FIST TO FIVE:</a:t>
            </a:r>
            <a:endParaRPr sz="2400">
              <a:solidFill>
                <a:srgbClr val="FF0000"/>
              </a:solidFill>
              <a:latin typeface="Oswald Medium"/>
              <a:ea typeface="Oswald Medium"/>
              <a:cs typeface="Oswald Medium"/>
              <a:sym typeface="Oswald Medium"/>
            </a:endParaRPr>
          </a:p>
        </p:txBody>
      </p:sp>
      <p:cxnSp>
        <p:nvCxnSpPr>
          <p:cNvPr id="589" name="Google Shape;589;p47"/>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590" name="Google Shape;590;p47"/>
          <p:cNvPicPr preferRelativeResize="0"/>
          <p:nvPr/>
        </p:nvPicPr>
        <p:blipFill rotWithShape="1">
          <a:blip r:embed="rId3">
            <a:alphaModFix/>
          </a:blip>
          <a:srcRect b="0" l="0" r="0" t="0"/>
          <a:stretch/>
        </p:blipFill>
        <p:spPr>
          <a:xfrm>
            <a:off x="470725" y="2080194"/>
            <a:ext cx="8211298" cy="2788431"/>
          </a:xfrm>
          <a:prstGeom prst="rect">
            <a:avLst/>
          </a:prstGeom>
          <a:noFill/>
          <a:ln>
            <a:noFill/>
          </a:ln>
        </p:spPr>
      </p:pic>
      <p:sp>
        <p:nvSpPr>
          <p:cNvPr id="591" name="Google Shape;591;p4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2. One to Five">
  <p:cSld name="CUSTOM_2_3_1_1_3_1_1_2_1_1_1_1_1">
    <p:spTree>
      <p:nvGrpSpPr>
        <p:cNvPr id="592" name="Shape 592"/>
        <p:cNvGrpSpPr/>
        <p:nvPr/>
      </p:nvGrpSpPr>
      <p:grpSpPr>
        <a:xfrm>
          <a:off x="0" y="0"/>
          <a:ext cx="0" cy="0"/>
          <a:chOff x="0" y="0"/>
          <a:chExt cx="0" cy="0"/>
        </a:xfrm>
      </p:grpSpPr>
      <p:pic>
        <p:nvPicPr>
          <p:cNvPr id="593" name="Google Shape;593;p4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594" name="Google Shape;594;p48"/>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5" name="Google Shape;595;p4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596" name="Google Shape;596;p48"/>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FF0000"/>
                </a:solidFill>
                <a:latin typeface="Oswald Medium"/>
                <a:ea typeface="Oswald Medium"/>
                <a:cs typeface="Oswald Medium"/>
                <a:sym typeface="Oswald Medium"/>
              </a:rPr>
              <a:t>ONE TO FIVE:</a:t>
            </a:r>
            <a:endParaRPr sz="2400">
              <a:solidFill>
                <a:srgbClr val="FF0000"/>
              </a:solidFill>
              <a:latin typeface="Oswald Medium"/>
              <a:ea typeface="Oswald Medium"/>
              <a:cs typeface="Oswald Medium"/>
              <a:sym typeface="Oswald Medium"/>
            </a:endParaRPr>
          </a:p>
        </p:txBody>
      </p:sp>
      <p:cxnSp>
        <p:nvCxnSpPr>
          <p:cNvPr id="597" name="Google Shape;597;p48"/>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598" name="Google Shape;598;p48"/>
          <p:cNvPicPr preferRelativeResize="0"/>
          <p:nvPr/>
        </p:nvPicPr>
        <p:blipFill>
          <a:blip r:embed="rId3">
            <a:alphaModFix/>
          </a:blip>
          <a:stretch>
            <a:fillRect/>
          </a:stretch>
        </p:blipFill>
        <p:spPr>
          <a:xfrm>
            <a:off x="948125" y="2001900"/>
            <a:ext cx="7030499" cy="2866725"/>
          </a:xfrm>
          <a:prstGeom prst="rect">
            <a:avLst/>
          </a:prstGeom>
          <a:noFill/>
          <a:ln>
            <a:noFill/>
          </a:ln>
        </p:spPr>
      </p:pic>
      <p:sp>
        <p:nvSpPr>
          <p:cNvPr id="599" name="Google Shape;599;p4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 Review">
  <p:cSld name="CUSTOM_17_2_1_2_1">
    <p:spTree>
      <p:nvGrpSpPr>
        <p:cNvPr id="600" name="Shape 600"/>
        <p:cNvGrpSpPr/>
        <p:nvPr/>
      </p:nvGrpSpPr>
      <p:grpSpPr>
        <a:xfrm>
          <a:off x="0" y="0"/>
          <a:ext cx="0" cy="0"/>
          <a:chOff x="0" y="0"/>
          <a:chExt cx="0" cy="0"/>
        </a:xfrm>
      </p:grpSpPr>
      <p:pic>
        <p:nvPicPr>
          <p:cNvPr id="601" name="Google Shape;601;p4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02" name="Google Shape;602;p4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03" name="Google Shape;603;p49"/>
          <p:cNvSpPr txBox="1"/>
          <p:nvPr/>
        </p:nvSpPr>
        <p:spPr>
          <a:xfrm>
            <a:off x="274363" y="3109175"/>
            <a:ext cx="8595300" cy="79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Oswald"/>
                <a:ea typeface="Oswald"/>
                <a:cs typeface="Oswald"/>
                <a:sym typeface="Oswald"/>
              </a:rPr>
              <a:t>Time’s Up! </a:t>
            </a:r>
            <a:r>
              <a:rPr lang="en" sz="3600">
                <a:solidFill>
                  <a:srgbClr val="FF0000"/>
                </a:solidFill>
                <a:latin typeface="Oswald"/>
                <a:ea typeface="Oswald"/>
                <a:cs typeface="Oswald"/>
                <a:sym typeface="Oswald"/>
              </a:rPr>
              <a:t>Let’s Review.</a:t>
            </a:r>
            <a:endParaRPr sz="3600">
              <a:solidFill>
                <a:srgbClr val="FF0000"/>
              </a:solidFill>
              <a:latin typeface="Oswald"/>
              <a:ea typeface="Oswald"/>
              <a:cs typeface="Oswald"/>
              <a:sym typeface="Oswald"/>
            </a:endParaRPr>
          </a:p>
        </p:txBody>
      </p:sp>
      <p:sp>
        <p:nvSpPr>
          <p:cNvPr id="604" name="Google Shape;604;p49"/>
          <p:cNvSpPr/>
          <p:nvPr/>
        </p:nvSpPr>
        <p:spPr>
          <a:xfrm>
            <a:off x="3528603" y="934704"/>
            <a:ext cx="2184612" cy="1978676"/>
          </a:xfrm>
          <a:custGeom>
            <a:rect b="b" l="l" r="r" t="t"/>
            <a:pathLst>
              <a:path extrusionOk="0" h="130412" w="143985">
                <a:moveTo>
                  <a:pt x="68779" y="0"/>
                </a:moveTo>
                <a:cubicBezTo>
                  <a:pt x="44833" y="0"/>
                  <a:pt x="22799" y="13083"/>
                  <a:pt x="11400" y="34122"/>
                </a:cubicBezTo>
                <a:cubicBezTo>
                  <a:pt x="0" y="55161"/>
                  <a:pt x="1071" y="80790"/>
                  <a:pt x="14154" y="100835"/>
                </a:cubicBezTo>
                <a:lnTo>
                  <a:pt x="7574" y="125470"/>
                </a:lnTo>
                <a:lnTo>
                  <a:pt x="31827" y="118967"/>
                </a:lnTo>
                <a:cubicBezTo>
                  <a:pt x="43230" y="126778"/>
                  <a:pt x="55994" y="130411"/>
                  <a:pt x="68537" y="130411"/>
                </a:cubicBezTo>
                <a:cubicBezTo>
                  <a:pt x="95798" y="130411"/>
                  <a:pt x="122019" y="113253"/>
                  <a:pt x="130979" y="84539"/>
                </a:cubicBezTo>
                <a:cubicBezTo>
                  <a:pt x="143985" y="42614"/>
                  <a:pt x="112694" y="0"/>
                  <a:pt x="687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05" name="Google Shape;605;p49"/>
          <p:cNvPicPr preferRelativeResize="0"/>
          <p:nvPr/>
        </p:nvPicPr>
        <p:blipFill rotWithShape="1">
          <a:blip r:embed="rId3">
            <a:alphaModFix/>
          </a:blip>
          <a:srcRect b="0" l="0" r="0" t="0"/>
          <a:stretch/>
        </p:blipFill>
        <p:spPr>
          <a:xfrm>
            <a:off x="4239200" y="1293735"/>
            <a:ext cx="665600" cy="1260600"/>
          </a:xfrm>
          <a:prstGeom prst="rect">
            <a:avLst/>
          </a:prstGeom>
          <a:noFill/>
          <a:ln>
            <a:noFill/>
          </a:ln>
        </p:spPr>
      </p:pic>
      <p:sp>
        <p:nvSpPr>
          <p:cNvPr id="606" name="Google Shape;606;p4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 Take a Break">
  <p:cSld name="CUSTOM_1">
    <p:spTree>
      <p:nvGrpSpPr>
        <p:cNvPr id="607" name="Shape 607"/>
        <p:cNvGrpSpPr/>
        <p:nvPr/>
      </p:nvGrpSpPr>
      <p:grpSpPr>
        <a:xfrm>
          <a:off x="0" y="0"/>
          <a:ext cx="0" cy="0"/>
          <a:chOff x="0" y="0"/>
          <a:chExt cx="0" cy="0"/>
        </a:xfrm>
      </p:grpSpPr>
      <p:pic>
        <p:nvPicPr>
          <p:cNvPr id="608" name="Google Shape;608;p50"/>
          <p:cNvPicPr preferRelativeResize="0"/>
          <p:nvPr/>
        </p:nvPicPr>
        <p:blipFill>
          <a:blip r:embed="rId2">
            <a:alphaModFix/>
          </a:blip>
          <a:stretch>
            <a:fillRect/>
          </a:stretch>
        </p:blipFill>
        <p:spPr>
          <a:xfrm>
            <a:off x="-42900" y="-24125"/>
            <a:ext cx="9229800" cy="5191749"/>
          </a:xfrm>
          <a:prstGeom prst="rect">
            <a:avLst/>
          </a:prstGeom>
          <a:noFill/>
          <a:ln>
            <a:noFill/>
          </a:ln>
        </p:spPr>
      </p:pic>
      <p:sp>
        <p:nvSpPr>
          <p:cNvPr id="609" name="Google Shape;609;p5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 Questions?">
  <p:cSld name="CUSTOM_17_2_1_2_3_1_2">
    <p:spTree>
      <p:nvGrpSpPr>
        <p:cNvPr id="610" name="Shape 610"/>
        <p:cNvGrpSpPr/>
        <p:nvPr/>
      </p:nvGrpSpPr>
      <p:grpSpPr>
        <a:xfrm>
          <a:off x="0" y="0"/>
          <a:ext cx="0" cy="0"/>
          <a:chOff x="0" y="0"/>
          <a:chExt cx="0" cy="0"/>
        </a:xfrm>
      </p:grpSpPr>
      <p:pic>
        <p:nvPicPr>
          <p:cNvPr id="611" name="Google Shape;611;p51"/>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12" name="Google Shape;612;p5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13" name="Google Shape;613;p51"/>
          <p:cNvSpPr txBox="1"/>
          <p:nvPr/>
        </p:nvSpPr>
        <p:spPr>
          <a:xfrm>
            <a:off x="9150" y="987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500">
                <a:solidFill>
                  <a:srgbClr val="FFFFFF"/>
                </a:solidFill>
                <a:latin typeface="Oswald Light"/>
                <a:ea typeface="Oswald Light"/>
                <a:cs typeface="Oswald Light"/>
                <a:sym typeface="Oswald Light"/>
              </a:rPr>
              <a:t>Questions?</a:t>
            </a:r>
            <a:endParaRPr sz="6500">
              <a:solidFill>
                <a:srgbClr val="FFFFFF"/>
              </a:solidFill>
              <a:latin typeface="Oswald Light"/>
              <a:ea typeface="Oswald Light"/>
              <a:cs typeface="Oswald Light"/>
              <a:sym typeface="Oswald Light"/>
            </a:endParaRPr>
          </a:p>
        </p:txBody>
      </p:sp>
      <p:pic>
        <p:nvPicPr>
          <p:cNvPr id="614" name="Google Shape;614;p51"/>
          <p:cNvPicPr preferRelativeResize="0"/>
          <p:nvPr/>
        </p:nvPicPr>
        <p:blipFill>
          <a:blip r:embed="rId3">
            <a:alphaModFix/>
          </a:blip>
          <a:stretch>
            <a:fillRect/>
          </a:stretch>
        </p:blipFill>
        <p:spPr>
          <a:xfrm>
            <a:off x="491450" y="2331600"/>
            <a:ext cx="8378224" cy="2537024"/>
          </a:xfrm>
          <a:prstGeom prst="rect">
            <a:avLst/>
          </a:prstGeom>
          <a:noFill/>
          <a:ln>
            <a:noFill/>
          </a:ln>
        </p:spPr>
      </p:pic>
      <p:sp>
        <p:nvSpPr>
          <p:cNvPr id="615" name="Google Shape;615;p5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6. Take Away">
  <p:cSld name="CUSTOM_8">
    <p:bg>
      <p:bgPr>
        <a:solidFill>
          <a:srgbClr val="000000"/>
        </a:solidFill>
      </p:bgPr>
    </p:bg>
    <p:spTree>
      <p:nvGrpSpPr>
        <p:cNvPr id="616" name="Shape 616"/>
        <p:cNvGrpSpPr/>
        <p:nvPr/>
      </p:nvGrpSpPr>
      <p:grpSpPr>
        <a:xfrm>
          <a:off x="0" y="0"/>
          <a:ext cx="0" cy="0"/>
          <a:chOff x="0" y="0"/>
          <a:chExt cx="0" cy="0"/>
        </a:xfrm>
      </p:grpSpPr>
      <p:pic>
        <p:nvPicPr>
          <p:cNvPr id="617" name="Google Shape;617;p52"/>
          <p:cNvPicPr preferRelativeResize="0"/>
          <p:nvPr/>
        </p:nvPicPr>
        <p:blipFill rotWithShape="1">
          <a:blip r:embed="rId2">
            <a:alphaModFix/>
          </a:blip>
          <a:srcRect b="5771" l="0" r="4333" t="1447"/>
          <a:stretch/>
        </p:blipFill>
        <p:spPr>
          <a:xfrm>
            <a:off x="0" y="0"/>
            <a:ext cx="9158001" cy="5143500"/>
          </a:xfrm>
          <a:prstGeom prst="rect">
            <a:avLst/>
          </a:prstGeom>
          <a:noFill/>
          <a:ln>
            <a:noFill/>
          </a:ln>
        </p:spPr>
      </p:pic>
      <p:sp>
        <p:nvSpPr>
          <p:cNvPr id="618" name="Google Shape;618;p52"/>
          <p:cNvSpPr/>
          <p:nvPr/>
        </p:nvSpPr>
        <p:spPr>
          <a:xfrm>
            <a:off x="3782025" y="1627800"/>
            <a:ext cx="1210200" cy="837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2"/>
          <p:cNvSpPr/>
          <p:nvPr/>
        </p:nvSpPr>
        <p:spPr>
          <a:xfrm>
            <a:off x="3884000" y="2464800"/>
            <a:ext cx="1210200" cy="837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2"/>
          <p:cNvSpPr txBox="1"/>
          <p:nvPr/>
        </p:nvSpPr>
        <p:spPr>
          <a:xfrm>
            <a:off x="3701350" y="2000950"/>
            <a:ext cx="21582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200">
                <a:latin typeface="Caveat"/>
                <a:ea typeface="Caveat"/>
                <a:cs typeface="Caveat"/>
                <a:sym typeface="Caveat"/>
              </a:rPr>
              <a:t>Recap</a:t>
            </a:r>
            <a:endParaRPr sz="5200">
              <a:latin typeface="Caveat"/>
              <a:ea typeface="Caveat"/>
              <a:cs typeface="Caveat"/>
              <a:sym typeface="Caveat"/>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7. Definition Slide">
  <p:cSld name="CUSTOM_2_3_1_1_1_1_1_2_1_2_1_1_1_1_2_1_1_2_2">
    <p:spTree>
      <p:nvGrpSpPr>
        <p:cNvPr id="621" name="Shape 621"/>
        <p:cNvGrpSpPr/>
        <p:nvPr/>
      </p:nvGrpSpPr>
      <p:grpSpPr>
        <a:xfrm>
          <a:off x="0" y="0"/>
          <a:ext cx="0" cy="0"/>
          <a:chOff x="0" y="0"/>
          <a:chExt cx="0" cy="0"/>
        </a:xfrm>
      </p:grpSpPr>
      <p:pic>
        <p:nvPicPr>
          <p:cNvPr id="622" name="Google Shape;622;p5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23" name="Google Shape;623;p53"/>
          <p:cNvSpPr/>
          <p:nvPr/>
        </p:nvSpPr>
        <p:spPr>
          <a:xfrm>
            <a:off x="1104268" y="1039688"/>
            <a:ext cx="6935464" cy="3131678"/>
          </a:xfrm>
          <a:custGeom>
            <a:rect b="b" l="l" r="r" t="t"/>
            <a:pathLst>
              <a:path extrusionOk="0" h="128611" w="284824">
                <a:moveTo>
                  <a:pt x="26676" y="0"/>
                </a:moveTo>
                <a:cubicBezTo>
                  <a:pt x="22180" y="0"/>
                  <a:pt x="18965" y="1390"/>
                  <a:pt x="17030" y="4169"/>
                </a:cubicBezTo>
                <a:cubicBezTo>
                  <a:pt x="15068" y="6948"/>
                  <a:pt x="14114" y="11035"/>
                  <a:pt x="14114" y="16431"/>
                </a:cubicBezTo>
                <a:lnTo>
                  <a:pt x="14114" y="45150"/>
                </a:lnTo>
                <a:cubicBezTo>
                  <a:pt x="14114" y="50191"/>
                  <a:pt x="12807" y="54360"/>
                  <a:pt x="10191" y="57684"/>
                </a:cubicBezTo>
                <a:cubicBezTo>
                  <a:pt x="7684" y="60981"/>
                  <a:pt x="4060" y="63242"/>
                  <a:pt x="0" y="64087"/>
                </a:cubicBezTo>
                <a:lnTo>
                  <a:pt x="0" y="64305"/>
                </a:lnTo>
                <a:cubicBezTo>
                  <a:pt x="4332" y="65368"/>
                  <a:pt x="7766" y="67548"/>
                  <a:pt x="10300" y="70817"/>
                </a:cubicBezTo>
                <a:cubicBezTo>
                  <a:pt x="12834" y="74087"/>
                  <a:pt x="14114" y="78283"/>
                  <a:pt x="14114" y="83460"/>
                </a:cubicBezTo>
                <a:lnTo>
                  <a:pt x="14114" y="112180"/>
                </a:lnTo>
                <a:cubicBezTo>
                  <a:pt x="14114" y="117684"/>
                  <a:pt x="15068" y="121798"/>
                  <a:pt x="17030" y="124523"/>
                </a:cubicBezTo>
                <a:cubicBezTo>
                  <a:pt x="18992" y="127248"/>
                  <a:pt x="22207" y="128610"/>
                  <a:pt x="26676" y="128610"/>
                </a:cubicBezTo>
                <a:lnTo>
                  <a:pt x="258148" y="128610"/>
                </a:lnTo>
                <a:cubicBezTo>
                  <a:pt x="262644" y="128610"/>
                  <a:pt x="265832" y="127248"/>
                  <a:pt x="267794" y="124523"/>
                </a:cubicBezTo>
                <a:cubicBezTo>
                  <a:pt x="269728" y="121798"/>
                  <a:pt x="270709" y="117684"/>
                  <a:pt x="270709" y="112180"/>
                </a:cubicBezTo>
                <a:lnTo>
                  <a:pt x="270709" y="83460"/>
                </a:lnTo>
                <a:cubicBezTo>
                  <a:pt x="270709" y="78283"/>
                  <a:pt x="271990" y="74087"/>
                  <a:pt x="274497" y="70817"/>
                </a:cubicBezTo>
                <a:cubicBezTo>
                  <a:pt x="277058" y="67548"/>
                  <a:pt x="280491" y="65395"/>
                  <a:pt x="284824" y="64305"/>
                </a:cubicBezTo>
                <a:lnTo>
                  <a:pt x="284824" y="64087"/>
                </a:lnTo>
                <a:cubicBezTo>
                  <a:pt x="280764" y="63242"/>
                  <a:pt x="277140" y="60981"/>
                  <a:pt x="274606" y="57684"/>
                </a:cubicBezTo>
                <a:cubicBezTo>
                  <a:pt x="272017" y="54360"/>
                  <a:pt x="270709" y="50191"/>
                  <a:pt x="270709" y="45150"/>
                </a:cubicBezTo>
                <a:lnTo>
                  <a:pt x="270709" y="16431"/>
                </a:lnTo>
                <a:cubicBezTo>
                  <a:pt x="270709" y="11035"/>
                  <a:pt x="269728" y="6948"/>
                  <a:pt x="267794" y="4169"/>
                </a:cubicBezTo>
                <a:cubicBezTo>
                  <a:pt x="265832" y="1417"/>
                  <a:pt x="262616" y="27"/>
                  <a:pt x="2581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3"/>
          <p:cNvSpPr/>
          <p:nvPr/>
        </p:nvSpPr>
        <p:spPr>
          <a:xfrm flipH="1" rot="10800000">
            <a:off x="688800" y="692100"/>
            <a:ext cx="7766400" cy="3759300"/>
          </a:xfrm>
          <a:prstGeom prst="bracePair">
            <a:avLst/>
          </a:prstGeom>
          <a:noFill/>
          <a:ln cap="flat" cmpd="sng" w="76200">
            <a:solidFill>
              <a:srgbClr val="00C8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26" name="Google Shape;626;p53"/>
          <p:cNvSpPr txBox="1"/>
          <p:nvPr>
            <p:ph idx="1" type="subTitle"/>
          </p:nvPr>
        </p:nvSpPr>
        <p:spPr>
          <a:xfrm>
            <a:off x="0" y="1039700"/>
            <a:ext cx="9187800" cy="3131700"/>
          </a:xfrm>
          <a:prstGeom prst="rect">
            <a:avLst/>
          </a:prstGeom>
          <a:noFill/>
          <a:ln>
            <a:noFill/>
          </a:ln>
        </p:spPr>
        <p:txBody>
          <a:bodyPr anchorCtr="0" anchor="t" bIns="182875" lIns="1828800" spcFirstLastPara="1" rIns="1828800" wrap="square" tIns="182875">
            <a:noAutofit/>
          </a:bodyPr>
          <a:lstStyle>
            <a:lvl1pPr lvl="0" rtl="0">
              <a:spcBef>
                <a:spcPts val="0"/>
              </a:spcBef>
              <a:spcAft>
                <a:spcPts val="0"/>
              </a:spcAft>
              <a:buNone/>
              <a:defRPr sz="22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627" name="Google Shape;627;p53"/>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8. Quote">
  <p:cSld name="CUSTOM_2_3_1_1_1_1_1_2_1_2_1_1_1_1_2_1_1_2_1">
    <p:spTree>
      <p:nvGrpSpPr>
        <p:cNvPr id="628" name="Shape 628"/>
        <p:cNvGrpSpPr/>
        <p:nvPr/>
      </p:nvGrpSpPr>
      <p:grpSpPr>
        <a:xfrm>
          <a:off x="0" y="0"/>
          <a:ext cx="0" cy="0"/>
          <a:chOff x="0" y="0"/>
          <a:chExt cx="0" cy="0"/>
        </a:xfrm>
      </p:grpSpPr>
      <p:pic>
        <p:nvPicPr>
          <p:cNvPr id="629" name="Google Shape;629;p5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30" name="Google Shape;630;p5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31" name="Google Shape;631;p54"/>
          <p:cNvSpPr/>
          <p:nvPr/>
        </p:nvSpPr>
        <p:spPr>
          <a:xfrm rot="10800000">
            <a:off x="7129560" y="3373949"/>
            <a:ext cx="714528" cy="1067628"/>
          </a:xfrm>
          <a:custGeom>
            <a:rect b="b" l="l" r="r" t="t"/>
            <a:pathLst>
              <a:path extrusionOk="0" h="206305" w="138073">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4"/>
          <p:cNvSpPr/>
          <p:nvPr/>
        </p:nvSpPr>
        <p:spPr>
          <a:xfrm rot="10800000">
            <a:off x="7664646" y="3373949"/>
            <a:ext cx="714528" cy="1067628"/>
          </a:xfrm>
          <a:custGeom>
            <a:rect b="b" l="l" r="r" t="t"/>
            <a:pathLst>
              <a:path extrusionOk="0" h="206305" w="138073">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4"/>
          <p:cNvSpPr txBox="1"/>
          <p:nvPr>
            <p:ph idx="1" type="subTitle"/>
          </p:nvPr>
        </p:nvSpPr>
        <p:spPr>
          <a:xfrm>
            <a:off x="0" y="675975"/>
            <a:ext cx="7055400" cy="3994200"/>
          </a:xfrm>
          <a:prstGeom prst="rect">
            <a:avLst/>
          </a:prstGeom>
          <a:noFill/>
          <a:ln>
            <a:noFill/>
          </a:ln>
        </p:spPr>
        <p:txBody>
          <a:bodyPr anchorCtr="0" anchor="t" bIns="0" lIns="731500" spcFirstLastPara="1" rIns="457200" wrap="square" tIns="91425">
            <a:noAutofit/>
          </a:bodyPr>
          <a:lstStyle>
            <a:lvl1pPr lvl="0" rtl="0">
              <a:spcBef>
                <a:spcPts val="0"/>
              </a:spcBef>
              <a:spcAft>
                <a:spcPts val="0"/>
              </a:spcAft>
              <a:buNone/>
              <a:defRPr sz="2200">
                <a:solidFill>
                  <a:srgbClr val="FFFFFF"/>
                </a:solidFill>
                <a:latin typeface="Roboto"/>
                <a:ea typeface="Roboto"/>
                <a:cs typeface="Roboto"/>
                <a:sym typeface="Roboto"/>
              </a:defRPr>
            </a:lvl1pPr>
            <a:lvl2pPr lvl="1" rtl="0">
              <a:spcBef>
                <a:spcPts val="0"/>
              </a:spcBef>
              <a:spcAft>
                <a:spcPts val="0"/>
              </a:spcAft>
              <a:buNone/>
              <a:defRPr>
                <a:solidFill>
                  <a:srgbClr val="FFFFFF"/>
                </a:solidFill>
                <a:latin typeface="Roboto"/>
                <a:ea typeface="Roboto"/>
                <a:cs typeface="Roboto"/>
                <a:sym typeface="Roboto"/>
              </a:defRPr>
            </a:lvl2pPr>
            <a:lvl3pPr lvl="2" rtl="0">
              <a:spcBef>
                <a:spcPts val="0"/>
              </a:spcBef>
              <a:spcAft>
                <a:spcPts val="0"/>
              </a:spcAft>
              <a:buNone/>
              <a:defRPr>
                <a:solidFill>
                  <a:srgbClr val="FFFFFF"/>
                </a:solidFill>
                <a:latin typeface="Roboto"/>
                <a:ea typeface="Roboto"/>
                <a:cs typeface="Roboto"/>
                <a:sym typeface="Roboto"/>
              </a:defRPr>
            </a:lvl3pPr>
            <a:lvl4pPr lvl="3" rtl="0">
              <a:spcBef>
                <a:spcPts val="0"/>
              </a:spcBef>
              <a:spcAft>
                <a:spcPts val="0"/>
              </a:spcAft>
              <a:buNone/>
              <a:defRPr>
                <a:solidFill>
                  <a:srgbClr val="FFFFFF"/>
                </a:solidFill>
                <a:latin typeface="Roboto"/>
                <a:ea typeface="Roboto"/>
                <a:cs typeface="Roboto"/>
                <a:sym typeface="Roboto"/>
              </a:defRPr>
            </a:lvl4pPr>
            <a:lvl5pPr lvl="4" rtl="0">
              <a:spcBef>
                <a:spcPts val="0"/>
              </a:spcBef>
              <a:spcAft>
                <a:spcPts val="0"/>
              </a:spcAft>
              <a:buNone/>
              <a:defRPr>
                <a:solidFill>
                  <a:srgbClr val="FFFFFF"/>
                </a:solidFill>
                <a:latin typeface="Roboto"/>
                <a:ea typeface="Roboto"/>
                <a:cs typeface="Roboto"/>
                <a:sym typeface="Roboto"/>
              </a:defRPr>
            </a:lvl5pPr>
            <a:lvl6pPr lvl="5" rtl="0">
              <a:spcBef>
                <a:spcPts val="0"/>
              </a:spcBef>
              <a:spcAft>
                <a:spcPts val="0"/>
              </a:spcAft>
              <a:buNone/>
              <a:defRPr>
                <a:solidFill>
                  <a:srgbClr val="FFFFFF"/>
                </a:solidFill>
                <a:latin typeface="Roboto"/>
                <a:ea typeface="Roboto"/>
                <a:cs typeface="Roboto"/>
                <a:sym typeface="Roboto"/>
              </a:defRPr>
            </a:lvl6pPr>
            <a:lvl7pPr lvl="6" rtl="0">
              <a:spcBef>
                <a:spcPts val="0"/>
              </a:spcBef>
              <a:spcAft>
                <a:spcPts val="0"/>
              </a:spcAft>
              <a:buNone/>
              <a:defRPr>
                <a:solidFill>
                  <a:srgbClr val="FFFFFF"/>
                </a:solidFill>
                <a:latin typeface="Roboto"/>
                <a:ea typeface="Roboto"/>
                <a:cs typeface="Roboto"/>
                <a:sym typeface="Roboto"/>
              </a:defRPr>
            </a:lvl7pPr>
            <a:lvl8pPr lvl="7" rtl="0">
              <a:spcBef>
                <a:spcPts val="0"/>
              </a:spcBef>
              <a:spcAft>
                <a:spcPts val="0"/>
              </a:spcAft>
              <a:buNone/>
              <a:defRPr>
                <a:solidFill>
                  <a:srgbClr val="FFFFFF"/>
                </a:solidFill>
                <a:latin typeface="Roboto"/>
                <a:ea typeface="Roboto"/>
                <a:cs typeface="Roboto"/>
                <a:sym typeface="Roboto"/>
              </a:defRPr>
            </a:lvl8pPr>
            <a:lvl9pPr lvl="8" rtl="0">
              <a:spcBef>
                <a:spcPts val="0"/>
              </a:spcBef>
              <a:spcAft>
                <a:spcPts val="0"/>
              </a:spcAft>
              <a:buNone/>
              <a:defRPr>
                <a:solidFill>
                  <a:srgbClr val="FFFFFF"/>
                </a:solidFill>
                <a:latin typeface="Roboto"/>
                <a:ea typeface="Roboto"/>
                <a:cs typeface="Roboto"/>
                <a:sym typeface="Roboto"/>
              </a:defRPr>
            </a:lvl9pPr>
          </a:lstStyle>
          <a:p/>
        </p:txBody>
      </p:sp>
      <p:sp>
        <p:nvSpPr>
          <p:cNvPr id="634" name="Google Shape;634;p54"/>
          <p:cNvSpPr txBox="1"/>
          <p:nvPr>
            <p:ph idx="2" type="subTitle"/>
          </p:nvPr>
        </p:nvSpPr>
        <p:spPr>
          <a:xfrm>
            <a:off x="5643450" y="2693050"/>
            <a:ext cx="3272100" cy="614100"/>
          </a:xfrm>
          <a:prstGeom prst="rect">
            <a:avLst/>
          </a:prstGeom>
          <a:noFill/>
          <a:ln>
            <a:noFill/>
          </a:ln>
        </p:spPr>
        <p:txBody>
          <a:bodyPr anchorCtr="0" anchor="t" bIns="0" lIns="731500" spcFirstLastPara="1" rIns="548625" wrap="square" tIns="91425">
            <a:noAutofit/>
          </a:bodyPr>
          <a:lstStyle>
            <a:lvl1pPr lvl="0" rtl="0" algn="r">
              <a:spcBef>
                <a:spcPts val="0"/>
              </a:spcBef>
              <a:spcAft>
                <a:spcPts val="0"/>
              </a:spcAft>
              <a:buNone/>
              <a:defRPr b="1">
                <a:solidFill>
                  <a:srgbClr val="FFFFFF"/>
                </a:solidFill>
                <a:latin typeface="Roboto"/>
                <a:ea typeface="Roboto"/>
                <a:cs typeface="Roboto"/>
                <a:sym typeface="Roboto"/>
              </a:defRPr>
            </a:lvl1pPr>
            <a:lvl2pPr lvl="1" rtl="0" algn="r">
              <a:spcBef>
                <a:spcPts val="0"/>
              </a:spcBef>
              <a:spcAft>
                <a:spcPts val="0"/>
              </a:spcAft>
              <a:buNone/>
              <a:defRPr>
                <a:solidFill>
                  <a:srgbClr val="FFFFFF"/>
                </a:solidFill>
                <a:latin typeface="Roboto"/>
                <a:ea typeface="Roboto"/>
                <a:cs typeface="Roboto"/>
                <a:sym typeface="Roboto"/>
              </a:defRPr>
            </a:lvl2pPr>
            <a:lvl3pPr lvl="2" rtl="0" algn="r">
              <a:spcBef>
                <a:spcPts val="0"/>
              </a:spcBef>
              <a:spcAft>
                <a:spcPts val="0"/>
              </a:spcAft>
              <a:buNone/>
              <a:defRPr>
                <a:solidFill>
                  <a:srgbClr val="FFFFFF"/>
                </a:solidFill>
                <a:latin typeface="Roboto"/>
                <a:ea typeface="Roboto"/>
                <a:cs typeface="Roboto"/>
                <a:sym typeface="Roboto"/>
              </a:defRPr>
            </a:lvl3pPr>
            <a:lvl4pPr lvl="3" rtl="0" algn="r">
              <a:spcBef>
                <a:spcPts val="0"/>
              </a:spcBef>
              <a:spcAft>
                <a:spcPts val="0"/>
              </a:spcAft>
              <a:buNone/>
              <a:defRPr>
                <a:solidFill>
                  <a:srgbClr val="FFFFFF"/>
                </a:solidFill>
                <a:latin typeface="Roboto"/>
                <a:ea typeface="Roboto"/>
                <a:cs typeface="Roboto"/>
                <a:sym typeface="Roboto"/>
              </a:defRPr>
            </a:lvl4pPr>
            <a:lvl5pPr lvl="4" rtl="0" algn="r">
              <a:spcBef>
                <a:spcPts val="0"/>
              </a:spcBef>
              <a:spcAft>
                <a:spcPts val="0"/>
              </a:spcAft>
              <a:buNone/>
              <a:defRPr>
                <a:solidFill>
                  <a:srgbClr val="FFFFFF"/>
                </a:solidFill>
                <a:latin typeface="Roboto"/>
                <a:ea typeface="Roboto"/>
                <a:cs typeface="Roboto"/>
                <a:sym typeface="Roboto"/>
              </a:defRPr>
            </a:lvl5pPr>
            <a:lvl6pPr lvl="5" rtl="0" algn="r">
              <a:spcBef>
                <a:spcPts val="0"/>
              </a:spcBef>
              <a:spcAft>
                <a:spcPts val="0"/>
              </a:spcAft>
              <a:buNone/>
              <a:defRPr>
                <a:solidFill>
                  <a:srgbClr val="FFFFFF"/>
                </a:solidFill>
                <a:latin typeface="Roboto"/>
                <a:ea typeface="Roboto"/>
                <a:cs typeface="Roboto"/>
                <a:sym typeface="Roboto"/>
              </a:defRPr>
            </a:lvl6pPr>
            <a:lvl7pPr lvl="6" rtl="0" algn="r">
              <a:spcBef>
                <a:spcPts val="0"/>
              </a:spcBef>
              <a:spcAft>
                <a:spcPts val="0"/>
              </a:spcAft>
              <a:buNone/>
              <a:defRPr>
                <a:solidFill>
                  <a:srgbClr val="FFFFFF"/>
                </a:solidFill>
                <a:latin typeface="Roboto"/>
                <a:ea typeface="Roboto"/>
                <a:cs typeface="Roboto"/>
                <a:sym typeface="Roboto"/>
              </a:defRPr>
            </a:lvl7pPr>
            <a:lvl8pPr lvl="7" rtl="0" algn="r">
              <a:spcBef>
                <a:spcPts val="0"/>
              </a:spcBef>
              <a:spcAft>
                <a:spcPts val="0"/>
              </a:spcAft>
              <a:buNone/>
              <a:defRPr>
                <a:solidFill>
                  <a:srgbClr val="FFFFFF"/>
                </a:solidFill>
                <a:latin typeface="Roboto"/>
                <a:ea typeface="Roboto"/>
                <a:cs typeface="Roboto"/>
                <a:sym typeface="Roboto"/>
              </a:defRPr>
            </a:lvl8pPr>
            <a:lvl9pPr lvl="8" rtl="0" algn="r">
              <a:spcBef>
                <a:spcPts val="0"/>
              </a:spcBef>
              <a:spcAft>
                <a:spcPts val="0"/>
              </a:spcAft>
              <a:buNone/>
              <a:defRPr>
                <a:solidFill>
                  <a:srgbClr val="FFFFFF"/>
                </a:solidFill>
                <a:latin typeface="Roboto"/>
                <a:ea typeface="Roboto"/>
                <a:cs typeface="Roboto"/>
                <a:sym typeface="Roboto"/>
              </a:defRPr>
            </a:lvl9pPr>
          </a:lstStyle>
          <a:p/>
        </p:txBody>
      </p:sp>
      <p:sp>
        <p:nvSpPr>
          <p:cNvPr id="635" name="Google Shape;635;p54"/>
          <p:cNvSpPr txBox="1"/>
          <p:nvPr>
            <p:ph idx="3"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0. Pro Tip">
  <p:cSld name="CUSTOM_17_2_1_2_3_2_1">
    <p:spTree>
      <p:nvGrpSpPr>
        <p:cNvPr id="636" name="Shape 636"/>
        <p:cNvGrpSpPr/>
        <p:nvPr/>
      </p:nvGrpSpPr>
      <p:grpSpPr>
        <a:xfrm>
          <a:off x="0" y="0"/>
          <a:ext cx="0" cy="0"/>
          <a:chOff x="0" y="0"/>
          <a:chExt cx="0" cy="0"/>
        </a:xfrm>
      </p:grpSpPr>
      <p:pic>
        <p:nvPicPr>
          <p:cNvPr id="637" name="Google Shape;637;p5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pic>
        <p:nvPicPr>
          <p:cNvPr id="638" name="Google Shape;638;p55"/>
          <p:cNvPicPr preferRelativeResize="0"/>
          <p:nvPr/>
        </p:nvPicPr>
        <p:blipFill>
          <a:blip r:embed="rId3">
            <a:alphaModFix/>
          </a:blip>
          <a:stretch>
            <a:fillRect/>
          </a:stretch>
        </p:blipFill>
        <p:spPr>
          <a:xfrm>
            <a:off x="3519925" y="637950"/>
            <a:ext cx="1951750" cy="1730500"/>
          </a:xfrm>
          <a:prstGeom prst="rect">
            <a:avLst/>
          </a:prstGeom>
          <a:noFill/>
          <a:ln>
            <a:noFill/>
          </a:ln>
        </p:spPr>
      </p:pic>
      <p:sp>
        <p:nvSpPr>
          <p:cNvPr id="639" name="Google Shape;639;p55"/>
          <p:cNvSpPr txBox="1"/>
          <p:nvPr>
            <p:ph type="title"/>
          </p:nvPr>
        </p:nvSpPr>
        <p:spPr>
          <a:xfrm>
            <a:off x="237100" y="3396650"/>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40" name="Google Shape;640;p5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41" name="Google Shape;641;p55"/>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2CC2F2"/>
                </a:solidFill>
                <a:latin typeface="Oswald"/>
                <a:ea typeface="Oswald"/>
                <a:cs typeface="Oswald"/>
                <a:sym typeface="Oswald"/>
              </a:rPr>
              <a:t>Pro Tip:</a:t>
            </a:r>
            <a:endParaRPr sz="3600">
              <a:solidFill>
                <a:srgbClr val="2CC2F2"/>
              </a:solidFill>
              <a:latin typeface="Oswald"/>
              <a:ea typeface="Oswald"/>
              <a:cs typeface="Oswald"/>
              <a:sym typeface="Oswald"/>
            </a:endParaRPr>
          </a:p>
        </p:txBody>
      </p:sp>
      <p:cxnSp>
        <p:nvCxnSpPr>
          <p:cNvPr id="642" name="Google Shape;642;p55"/>
          <p:cNvCxnSpPr/>
          <p:nvPr/>
        </p:nvCxnSpPr>
        <p:spPr>
          <a:xfrm>
            <a:off x="2298900" y="3234725"/>
            <a:ext cx="4546200" cy="0"/>
          </a:xfrm>
          <a:prstGeom prst="straightConnector1">
            <a:avLst/>
          </a:prstGeom>
          <a:noFill/>
          <a:ln cap="flat" cmpd="sng" w="9525">
            <a:solidFill>
              <a:srgbClr val="000000"/>
            </a:solidFill>
            <a:prstDash val="solid"/>
            <a:round/>
            <a:headEnd len="med" w="med" type="none"/>
            <a:tailEnd len="med" w="med" type="none"/>
          </a:ln>
        </p:spPr>
      </p:cxnSp>
      <p:sp>
        <p:nvSpPr>
          <p:cNvPr id="643" name="Google Shape;643;p5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1. Watch a Video">
  <p:cSld name="CUSTOM_3">
    <p:spTree>
      <p:nvGrpSpPr>
        <p:cNvPr id="644" name="Shape 644"/>
        <p:cNvGrpSpPr/>
        <p:nvPr/>
      </p:nvGrpSpPr>
      <p:grpSpPr>
        <a:xfrm>
          <a:off x="0" y="0"/>
          <a:ext cx="0" cy="0"/>
          <a:chOff x="0" y="0"/>
          <a:chExt cx="0" cy="0"/>
        </a:xfrm>
      </p:grpSpPr>
      <p:pic>
        <p:nvPicPr>
          <p:cNvPr id="645" name="Google Shape;645;p56"/>
          <p:cNvPicPr preferRelativeResize="0"/>
          <p:nvPr/>
        </p:nvPicPr>
        <p:blipFill rotWithShape="1">
          <a:blip r:embed="rId2">
            <a:alphaModFix/>
          </a:blip>
          <a:srcRect b="0" l="0" r="0" t="0"/>
          <a:stretch/>
        </p:blipFill>
        <p:spPr>
          <a:xfrm>
            <a:off x="-25" y="-14"/>
            <a:ext cx="9144000" cy="5143513"/>
          </a:xfrm>
          <a:prstGeom prst="rect">
            <a:avLst/>
          </a:prstGeom>
          <a:noFill/>
          <a:ln>
            <a:noFill/>
          </a:ln>
        </p:spPr>
      </p:pic>
      <p:sp>
        <p:nvSpPr>
          <p:cNvPr id="646" name="Google Shape;646;p5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FFFFFF"/>
                </a:solidFill>
              </a:defRPr>
            </a:lvl1pPr>
            <a:lvl2pPr lvl="1" rtl="0">
              <a:buNone/>
              <a:defRPr sz="600">
                <a:solidFill>
                  <a:srgbClr val="FFFFFF"/>
                </a:solidFill>
              </a:defRPr>
            </a:lvl2pPr>
            <a:lvl3pPr lvl="2" rtl="0">
              <a:buNone/>
              <a:defRPr sz="600">
                <a:solidFill>
                  <a:srgbClr val="FFFFFF"/>
                </a:solidFill>
              </a:defRPr>
            </a:lvl3pPr>
            <a:lvl4pPr lvl="3" rtl="0">
              <a:buNone/>
              <a:defRPr sz="600">
                <a:solidFill>
                  <a:srgbClr val="FFFFFF"/>
                </a:solidFill>
              </a:defRPr>
            </a:lvl4pPr>
            <a:lvl5pPr lvl="4" rtl="0">
              <a:buNone/>
              <a:defRPr sz="600">
                <a:solidFill>
                  <a:srgbClr val="FFFFFF"/>
                </a:solidFill>
              </a:defRPr>
            </a:lvl5pPr>
            <a:lvl6pPr lvl="5" rtl="0">
              <a:buNone/>
              <a:defRPr sz="600">
                <a:solidFill>
                  <a:srgbClr val="FFFFFF"/>
                </a:solidFill>
              </a:defRPr>
            </a:lvl6pPr>
            <a:lvl7pPr lvl="6" rtl="0">
              <a:buNone/>
              <a:defRPr sz="600">
                <a:solidFill>
                  <a:srgbClr val="FFFFFF"/>
                </a:solidFill>
              </a:defRPr>
            </a:lvl7pPr>
            <a:lvl8pPr lvl="7" rtl="0">
              <a:buNone/>
              <a:defRPr sz="600">
                <a:solidFill>
                  <a:srgbClr val="FFFFFF"/>
                </a:solidFill>
              </a:defRPr>
            </a:lvl8pPr>
            <a:lvl9pPr lvl="8" rtl="0">
              <a:buNone/>
              <a:defRPr sz="600">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
        <p:nvSpPr>
          <p:cNvPr id="647" name="Google Shape;647;p56"/>
          <p:cNvSpPr txBox="1"/>
          <p:nvPr/>
        </p:nvSpPr>
        <p:spPr>
          <a:xfrm>
            <a:off x="1714425" y="2164500"/>
            <a:ext cx="5564700" cy="2298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latin typeface="Oswald"/>
                <a:ea typeface="Oswald"/>
                <a:cs typeface="Oswald"/>
                <a:sym typeface="Oswald"/>
              </a:rPr>
              <a:t>Time For a Quick Video</a:t>
            </a:r>
            <a:endParaRPr sz="2400">
              <a:latin typeface="Oswald"/>
              <a:ea typeface="Oswald"/>
              <a:cs typeface="Oswald"/>
              <a:sym typeface="Oswald"/>
            </a:endParaRPr>
          </a:p>
        </p:txBody>
      </p:sp>
      <p:cxnSp>
        <p:nvCxnSpPr>
          <p:cNvPr id="648" name="Google Shape;648;p56"/>
          <p:cNvCxnSpPr/>
          <p:nvPr/>
        </p:nvCxnSpPr>
        <p:spPr>
          <a:xfrm>
            <a:off x="2865900" y="2743100"/>
            <a:ext cx="3261900" cy="0"/>
          </a:xfrm>
          <a:prstGeom prst="straightConnector1">
            <a:avLst/>
          </a:prstGeom>
          <a:noFill/>
          <a:ln cap="flat" cmpd="sng" w="9525">
            <a:solidFill>
              <a:srgbClr val="000000"/>
            </a:solidFill>
            <a:prstDash val="solid"/>
            <a:round/>
            <a:headEnd len="med" w="med" type="none"/>
            <a:tailEnd len="med" w="med" type="none"/>
          </a:ln>
        </p:spPr>
      </p:cxnSp>
      <p:sp>
        <p:nvSpPr>
          <p:cNvPr id="649" name="Google Shape;649;p56"/>
          <p:cNvSpPr/>
          <p:nvPr/>
        </p:nvSpPr>
        <p:spPr>
          <a:xfrm>
            <a:off x="3990975" y="969600"/>
            <a:ext cx="1011600" cy="10116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6"/>
          <p:cNvSpPr/>
          <p:nvPr/>
        </p:nvSpPr>
        <p:spPr>
          <a:xfrm flipH="1" rot="-5400000">
            <a:off x="4301173" y="1235738"/>
            <a:ext cx="554225" cy="479325"/>
          </a:xfrm>
          <a:prstGeom prst="flowChartMerge">
            <a:avLst/>
          </a:prstGeom>
          <a:solidFill>
            <a:srgbClr val="FF0000">
              <a:alpha val="7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6"/>
          <p:cNvSpPr txBox="1"/>
          <p:nvPr>
            <p:ph type="title"/>
          </p:nvPr>
        </p:nvSpPr>
        <p:spPr>
          <a:xfrm>
            <a:off x="1284925" y="2806275"/>
            <a:ext cx="6548400" cy="780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2400">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3. The End">
  <p:cSld name="CUSTOM_7">
    <p:spTree>
      <p:nvGrpSpPr>
        <p:cNvPr id="652" name="Shape 652"/>
        <p:cNvGrpSpPr/>
        <p:nvPr/>
      </p:nvGrpSpPr>
      <p:grpSpPr>
        <a:xfrm>
          <a:off x="0" y="0"/>
          <a:ext cx="0" cy="0"/>
          <a:chOff x="0" y="0"/>
          <a:chExt cx="0" cy="0"/>
        </a:xfrm>
      </p:grpSpPr>
      <p:pic>
        <p:nvPicPr>
          <p:cNvPr id="653" name="Google Shape;653;p5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54" name="Google Shape;654;p57"/>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t>‹#›</a:t>
            </a:fld>
            <a:endParaRPr sz="600"/>
          </a:p>
        </p:txBody>
      </p:sp>
      <p:sp>
        <p:nvSpPr>
          <p:cNvPr id="655" name="Google Shape;655;p57"/>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pic>
        <p:nvPicPr>
          <p:cNvPr id="656" name="Google Shape;656;p57"/>
          <p:cNvPicPr preferRelativeResize="0"/>
          <p:nvPr/>
        </p:nvPicPr>
        <p:blipFill>
          <a:blip r:embed="rId3">
            <a:alphaModFix/>
          </a:blip>
          <a:stretch>
            <a:fillRect/>
          </a:stretch>
        </p:blipFill>
        <p:spPr>
          <a:xfrm>
            <a:off x="2048599" y="496138"/>
            <a:ext cx="5046801" cy="4151226"/>
          </a:xfrm>
          <a:prstGeom prst="rect">
            <a:avLst/>
          </a:prstGeom>
          <a:noFill/>
          <a:ln>
            <a:noFill/>
          </a:ln>
          <a:effectLst>
            <a:outerShdw blurRad="57150" rotWithShape="0" algn="bl" dir="5400000" dist="19050">
              <a:srgbClr val="000000">
                <a:alpha val="50000"/>
              </a:srgbClr>
            </a:outerShdw>
          </a:effectLst>
        </p:spPr>
      </p:pic>
      <p:sp>
        <p:nvSpPr>
          <p:cNvPr id="657" name="Google Shape;657;p5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4. Next Class">
  <p:cSld name="CUSTOM_2_3_1_1_1_1_1_2_1_2_1_1_1_1_1_4_2_1">
    <p:spTree>
      <p:nvGrpSpPr>
        <p:cNvPr id="658" name="Shape 658"/>
        <p:cNvGrpSpPr/>
        <p:nvPr/>
      </p:nvGrpSpPr>
      <p:grpSpPr>
        <a:xfrm>
          <a:off x="0" y="0"/>
          <a:ext cx="0" cy="0"/>
          <a:chOff x="0" y="0"/>
          <a:chExt cx="0" cy="0"/>
        </a:xfrm>
      </p:grpSpPr>
      <p:pic>
        <p:nvPicPr>
          <p:cNvPr id="659" name="Google Shape;659;p5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60" name="Google Shape;660;p5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61" name="Google Shape;661;p5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62" name="Google Shape;662;p5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663" name="Google Shape;663;p58"/>
          <p:cNvGrpSpPr/>
          <p:nvPr/>
        </p:nvGrpSpPr>
        <p:grpSpPr>
          <a:xfrm>
            <a:off x="4167150" y="1202575"/>
            <a:ext cx="809700" cy="809700"/>
            <a:chOff x="1457325" y="1219200"/>
            <a:chExt cx="809700" cy="809700"/>
          </a:xfrm>
        </p:grpSpPr>
        <p:sp>
          <p:nvSpPr>
            <p:cNvPr id="664" name="Google Shape;664;p58"/>
            <p:cNvSpPr/>
            <p:nvPr/>
          </p:nvSpPr>
          <p:spPr>
            <a:xfrm>
              <a:off x="1457325" y="1219200"/>
              <a:ext cx="809700" cy="809700"/>
            </a:xfrm>
            <a:prstGeom prst="ellipse">
              <a:avLst/>
            </a:prstGeom>
            <a:solidFill>
              <a:srgbClr val="E51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8"/>
            <p:cNvSpPr/>
            <p:nvPr/>
          </p:nvSpPr>
          <p:spPr>
            <a:xfrm>
              <a:off x="1547875" y="1378513"/>
              <a:ext cx="628599" cy="491082"/>
            </a:xfrm>
            <a:custGeom>
              <a:rect b="b" l="l" r="r" t="t"/>
              <a:pathLst>
                <a:path extrusionOk="0" h="208971" w="267489">
                  <a:moveTo>
                    <a:pt x="163598" y="0"/>
                  </a:moveTo>
                  <a:cubicBezTo>
                    <a:pt x="158256" y="0"/>
                    <a:pt x="152897" y="2019"/>
                    <a:pt x="148784" y="6031"/>
                  </a:cubicBezTo>
                  <a:cubicBezTo>
                    <a:pt x="140709" y="14107"/>
                    <a:pt x="140507" y="27229"/>
                    <a:pt x="148582" y="35506"/>
                  </a:cubicBezTo>
                  <a:lnTo>
                    <a:pt x="196427" y="83553"/>
                  </a:lnTo>
                  <a:lnTo>
                    <a:pt x="20793" y="83553"/>
                  </a:lnTo>
                  <a:cubicBezTo>
                    <a:pt x="9286" y="83553"/>
                    <a:pt x="0" y="92839"/>
                    <a:pt x="0" y="104346"/>
                  </a:cubicBezTo>
                  <a:cubicBezTo>
                    <a:pt x="0" y="115853"/>
                    <a:pt x="9286" y="125140"/>
                    <a:pt x="20793" y="125140"/>
                  </a:cubicBezTo>
                  <a:lnTo>
                    <a:pt x="196427" y="125140"/>
                  </a:lnTo>
                  <a:lnTo>
                    <a:pt x="148582" y="173187"/>
                  </a:lnTo>
                  <a:cubicBezTo>
                    <a:pt x="140305" y="181262"/>
                    <a:pt x="140103" y="194586"/>
                    <a:pt x="148380" y="202863"/>
                  </a:cubicBezTo>
                  <a:cubicBezTo>
                    <a:pt x="152468" y="206951"/>
                    <a:pt x="157788" y="208971"/>
                    <a:pt x="163097" y="208971"/>
                  </a:cubicBezTo>
                  <a:cubicBezTo>
                    <a:pt x="168538" y="208971"/>
                    <a:pt x="173970" y="206850"/>
                    <a:pt x="178056" y="202661"/>
                  </a:cubicBezTo>
                  <a:lnTo>
                    <a:pt x="261432" y="119285"/>
                  </a:lnTo>
                  <a:cubicBezTo>
                    <a:pt x="262240" y="118276"/>
                    <a:pt x="263047" y="117266"/>
                    <a:pt x="263855" y="116055"/>
                  </a:cubicBezTo>
                  <a:cubicBezTo>
                    <a:pt x="263855" y="116055"/>
                    <a:pt x="263855" y="116055"/>
                    <a:pt x="263855" y="115853"/>
                  </a:cubicBezTo>
                  <a:cubicBezTo>
                    <a:pt x="264662" y="114642"/>
                    <a:pt x="265470" y="113431"/>
                    <a:pt x="266075" y="112220"/>
                  </a:cubicBezTo>
                  <a:cubicBezTo>
                    <a:pt x="266075" y="112018"/>
                    <a:pt x="266075" y="112018"/>
                    <a:pt x="266075" y="111816"/>
                  </a:cubicBezTo>
                  <a:cubicBezTo>
                    <a:pt x="266479" y="110806"/>
                    <a:pt x="266883" y="109595"/>
                    <a:pt x="267085" y="108182"/>
                  </a:cubicBezTo>
                  <a:lnTo>
                    <a:pt x="267085" y="107980"/>
                  </a:lnTo>
                  <a:cubicBezTo>
                    <a:pt x="267488" y="105558"/>
                    <a:pt x="267488" y="102933"/>
                    <a:pt x="267085" y="100511"/>
                  </a:cubicBezTo>
                  <a:lnTo>
                    <a:pt x="267085" y="100309"/>
                  </a:lnTo>
                  <a:cubicBezTo>
                    <a:pt x="266883" y="99097"/>
                    <a:pt x="266479" y="97886"/>
                    <a:pt x="266075" y="96675"/>
                  </a:cubicBezTo>
                  <a:cubicBezTo>
                    <a:pt x="266075" y="96473"/>
                    <a:pt x="266075" y="96473"/>
                    <a:pt x="266075" y="96473"/>
                  </a:cubicBezTo>
                  <a:cubicBezTo>
                    <a:pt x="265470" y="95262"/>
                    <a:pt x="264864" y="94050"/>
                    <a:pt x="264258" y="93041"/>
                  </a:cubicBezTo>
                  <a:cubicBezTo>
                    <a:pt x="264258" y="93041"/>
                    <a:pt x="264258" y="92839"/>
                    <a:pt x="264258" y="92839"/>
                  </a:cubicBezTo>
                  <a:cubicBezTo>
                    <a:pt x="263451" y="91628"/>
                    <a:pt x="262643" y="90619"/>
                    <a:pt x="261634" y="89609"/>
                  </a:cubicBezTo>
                  <a:lnTo>
                    <a:pt x="178460" y="6233"/>
                  </a:lnTo>
                  <a:cubicBezTo>
                    <a:pt x="174398" y="2069"/>
                    <a:pt x="169007" y="0"/>
                    <a:pt x="1635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58"/>
          <p:cNvSpPr txBox="1"/>
          <p:nvPr>
            <p:ph type="title"/>
          </p:nvPr>
        </p:nvSpPr>
        <p:spPr>
          <a:xfrm>
            <a:off x="274325" y="288632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67" name="Google Shape;667;p58"/>
          <p:cNvSpPr txBox="1"/>
          <p:nvPr/>
        </p:nvSpPr>
        <p:spPr>
          <a:xfrm>
            <a:off x="-100" y="2088475"/>
            <a:ext cx="9144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600"/>
              </a:spcAft>
              <a:buNone/>
            </a:pPr>
            <a:r>
              <a:rPr lang="en" sz="3600">
                <a:solidFill>
                  <a:schemeClr val="lt1"/>
                </a:solidFill>
                <a:latin typeface="Oswald"/>
                <a:ea typeface="Oswald"/>
                <a:cs typeface="Oswald"/>
                <a:sym typeface="Oswald"/>
              </a:rPr>
              <a:t>Next Class</a:t>
            </a:r>
            <a:endParaRPr>
              <a:solidFill>
                <a:schemeClr val="dk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3.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64.png"/><Relationship Id="rId4" Type="http://schemas.openxmlformats.org/officeDocument/2006/relationships/hyperlink" Target="https://en.wikipedia.org/wiki/Minimum_viable_product" TargetMode="External"/><Relationship Id="rId5" Type="http://schemas.openxmlformats.org/officeDocument/2006/relationships/image" Target="../media/image25.png"/><Relationship Id="rId6" Type="http://schemas.openxmlformats.org/officeDocument/2006/relationships/image" Target="../media/image5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hyperlink" Target="https://help.github.com/en/articles/about-issues" TargetMode="External"/><Relationship Id="rId4" Type="http://schemas.openxmlformats.org/officeDocument/2006/relationships/image" Target="../media/image4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 Id="rId3" Type="http://schemas.openxmlformats.org/officeDocument/2006/relationships/image" Target="../media/image6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 Id="rId3" Type="http://schemas.openxmlformats.org/officeDocument/2006/relationships/image" Target="../media/image6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3.xml"/><Relationship Id="rId3" Type="http://schemas.openxmlformats.org/officeDocument/2006/relationships/hyperlink" Target="https://coding-boot-camp.github.io/full-stack/apis/api-resource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hyperlink" Target="https://en.wikipedia.org/wiki/Project_management" TargetMode="External"/><Relationship Id="rId4" Type="http://schemas.openxmlformats.org/officeDocument/2006/relationships/hyperlink" Target="https://en.wikipedia.org/wiki/Work_(project_management)" TargetMode="External"/><Relationship Id="rId5" Type="http://schemas.openxmlformats.org/officeDocument/2006/relationships/hyperlink" Target="https://en.wikipedia.org/wiki/Project_team" TargetMode="External"/><Relationship Id="rId6" Type="http://schemas.openxmlformats.org/officeDocument/2006/relationships/image" Target="../media/image6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hyperlink" Target="https://www.dictionary.com/browse/agil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hyperlink" Target="https://en.wikipedia.org/wiki/Software_development" TargetMode="External"/><Relationship Id="rId4" Type="http://schemas.openxmlformats.org/officeDocument/2006/relationships/hyperlink" Target="https://en.wikipedia.org/wiki/Agile_software_development" TargetMode="External"/><Relationship Id="rId5" Type="http://schemas.openxmlformats.org/officeDocument/2006/relationships/image" Target="../media/image5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59"/>
          <p:cNvSpPr txBox="1"/>
          <p:nvPr>
            <p:ph type="title"/>
          </p:nvPr>
        </p:nvSpPr>
        <p:spPr>
          <a:xfrm>
            <a:off x="-4350" y="1213825"/>
            <a:ext cx="9144000" cy="1581900"/>
          </a:xfrm>
          <a:prstGeom prst="rect">
            <a:avLst/>
          </a:prstGeom>
        </p:spPr>
        <p:txBody>
          <a:bodyPr anchorCtr="0" anchor="ctr" bIns="0" lIns="3108950" spcFirstLastPara="1" rIns="182875" wrap="square" tIns="0">
            <a:noAutofit/>
          </a:bodyPr>
          <a:lstStyle/>
          <a:p>
            <a:pPr indent="0" lvl="0" marL="0" rtl="0" algn="l">
              <a:spcBef>
                <a:spcPts val="0"/>
              </a:spcBef>
              <a:spcAft>
                <a:spcPts val="0"/>
              </a:spcAft>
              <a:buNone/>
            </a:pPr>
            <a:r>
              <a:rPr lang="en" sz="3600"/>
              <a:t>Project 1</a:t>
            </a:r>
            <a:endParaRPr sz="3600"/>
          </a:p>
        </p:txBody>
      </p:sp>
      <p:sp>
        <p:nvSpPr>
          <p:cNvPr id="673" name="Google Shape;673;p59"/>
          <p:cNvSpPr txBox="1"/>
          <p:nvPr>
            <p:ph idx="2" type="title"/>
          </p:nvPr>
        </p:nvSpPr>
        <p:spPr>
          <a:xfrm>
            <a:off x="3254000" y="4157175"/>
            <a:ext cx="43737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Module</a:t>
            </a:r>
            <a:r>
              <a:rPr lang="en"/>
              <a:t> 07</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6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Agile Software Development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
        <p:nvSpPr>
          <p:cNvPr id="743" name="Google Shape;743;p6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744" name="Google Shape;744;p68"/>
          <p:cNvPicPr preferRelativeResize="0"/>
          <p:nvPr/>
        </p:nvPicPr>
        <p:blipFill>
          <a:blip r:embed="rId3">
            <a:alphaModFix/>
          </a:blip>
          <a:stretch>
            <a:fillRect/>
          </a:stretch>
        </p:blipFill>
        <p:spPr>
          <a:xfrm>
            <a:off x="4152738" y="1183050"/>
            <a:ext cx="827470" cy="3662574"/>
          </a:xfrm>
          <a:prstGeom prst="rect">
            <a:avLst/>
          </a:prstGeom>
          <a:noFill/>
          <a:ln>
            <a:noFill/>
          </a:ln>
        </p:spPr>
      </p:pic>
      <p:sp>
        <p:nvSpPr>
          <p:cNvPr id="745" name="Google Shape;745;p68"/>
          <p:cNvSpPr/>
          <p:nvPr/>
        </p:nvSpPr>
        <p:spPr>
          <a:xfrm>
            <a:off x="457150" y="1421300"/>
            <a:ext cx="1889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Deliver Value</a:t>
            </a:r>
            <a:endParaRPr sz="2100">
              <a:solidFill>
                <a:srgbClr val="FFFFFF"/>
              </a:solidFill>
              <a:latin typeface="Roboto Light"/>
              <a:ea typeface="Roboto Light"/>
              <a:cs typeface="Roboto Light"/>
              <a:sym typeface="Roboto Light"/>
            </a:endParaRPr>
          </a:p>
        </p:txBody>
      </p:sp>
      <p:sp>
        <p:nvSpPr>
          <p:cNvPr id="746" name="Google Shape;746;p68"/>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47" name="Google Shape;747;p68"/>
          <p:cNvSpPr txBox="1"/>
          <p:nvPr>
            <p:ph idx="1" type="subTitle"/>
          </p:nvPr>
        </p:nvSpPr>
        <p:spPr>
          <a:xfrm>
            <a:off x="-12300" y="2135850"/>
            <a:ext cx="4298400" cy="2544600"/>
          </a:xfrm>
          <a:prstGeom prst="rect">
            <a:avLst/>
          </a:prstGeom>
          <a:noFill/>
          <a:ln>
            <a:noFill/>
          </a:ln>
        </p:spPr>
        <p:txBody>
          <a:bodyPr anchorCtr="0" anchor="t" bIns="0" lIns="457200" spcFirstLastPara="1" rIns="457200" wrap="square" tIns="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Teams deliver value to their customers faster by working incrementally rather than working towards a big launch. </a:t>
            </a:r>
            <a:endParaRPr sz="1800">
              <a:latin typeface="Roboto"/>
              <a:ea typeface="Roboto"/>
              <a:cs typeface="Roboto"/>
              <a:sym typeface="Roboto"/>
            </a:endParaRPr>
          </a:p>
        </p:txBody>
      </p:sp>
      <p:sp>
        <p:nvSpPr>
          <p:cNvPr id="748" name="Google Shape;748;p68"/>
          <p:cNvSpPr txBox="1"/>
          <p:nvPr>
            <p:ph idx="2" type="subTitle"/>
          </p:nvPr>
        </p:nvSpPr>
        <p:spPr>
          <a:xfrm>
            <a:off x="4466800" y="2138100"/>
            <a:ext cx="4298400" cy="2544600"/>
          </a:xfrm>
          <a:prstGeom prst="rect">
            <a:avLst/>
          </a:prstGeom>
          <a:noFill/>
          <a:ln>
            <a:noFill/>
          </a:ln>
        </p:spPr>
        <p:txBody>
          <a:bodyPr anchorCtr="0" anchor="t" bIns="0" lIns="457200" spcFirstLastPara="1" rIns="457200" wrap="square" tIns="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Teams improve and respond to change by continuously evaluating project plans, requirements and user needs. </a:t>
            </a:r>
            <a:endParaRPr sz="1800">
              <a:latin typeface="Roboto"/>
              <a:ea typeface="Roboto"/>
              <a:cs typeface="Roboto"/>
              <a:sym typeface="Roboto"/>
            </a:endParaRPr>
          </a:p>
        </p:txBody>
      </p:sp>
      <p:sp>
        <p:nvSpPr>
          <p:cNvPr id="749" name="Google Shape;749;p68"/>
          <p:cNvSpPr/>
          <p:nvPr/>
        </p:nvSpPr>
        <p:spPr>
          <a:xfrm>
            <a:off x="4876750" y="1404775"/>
            <a:ext cx="27342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Respond to Change</a:t>
            </a:r>
            <a:endParaRPr sz="2100">
              <a:solidFill>
                <a:srgbClr val="FFFFFF"/>
              </a:solidFill>
              <a:latin typeface="Roboto Light"/>
              <a:ea typeface="Roboto Light"/>
              <a:cs typeface="Roboto Light"/>
              <a:sym typeface="Roboto Light"/>
            </a:endParaRPr>
          </a:p>
        </p:txBody>
      </p:sp>
      <p:sp>
        <p:nvSpPr>
          <p:cNvPr id="750" name="Google Shape;750;p68"/>
          <p:cNvSpPr/>
          <p:nvPr/>
        </p:nvSpPr>
        <p:spPr>
          <a:xfrm rot="10800000">
            <a:off x="5012969" y="1793551"/>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69"/>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iterative development?</a:t>
            </a:r>
            <a:endParaRPr/>
          </a:p>
        </p:txBody>
      </p:sp>
      <p:sp>
        <p:nvSpPr>
          <p:cNvPr id="756" name="Google Shape;756;p6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7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Iterative and Incremental Development</a:t>
            </a:r>
            <a:endParaRPr/>
          </a:p>
        </p:txBody>
      </p:sp>
      <p:sp>
        <p:nvSpPr>
          <p:cNvPr id="762" name="Google Shape;762;p70"/>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Working software is the primary measure of progress</a:t>
            </a:r>
            <a:endParaRPr/>
          </a:p>
        </p:txBody>
      </p:sp>
      <p:sp>
        <p:nvSpPr>
          <p:cNvPr id="763" name="Google Shape;763;p7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764" name="Google Shape;764;p70"/>
          <p:cNvSpPr txBox="1"/>
          <p:nvPr>
            <p:ph idx="1" type="subTitle"/>
          </p:nvPr>
        </p:nvSpPr>
        <p:spPr>
          <a:xfrm>
            <a:off x="0" y="12855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b="1" lang="en"/>
              <a:t>The Agile Manifesto:</a:t>
            </a:r>
            <a:r>
              <a:rPr lang="en"/>
              <a:t> The Four Foundational Values</a:t>
            </a:r>
            <a:endParaRPr/>
          </a:p>
        </p:txBody>
      </p:sp>
      <p:graphicFrame>
        <p:nvGraphicFramePr>
          <p:cNvPr id="765" name="Google Shape;765;p70"/>
          <p:cNvGraphicFramePr/>
          <p:nvPr/>
        </p:nvGraphicFramePr>
        <p:xfrm>
          <a:off x="436675" y="1785838"/>
          <a:ext cx="3000000" cy="3000000"/>
        </p:xfrm>
        <a:graphic>
          <a:graphicData uri="http://schemas.openxmlformats.org/drawingml/2006/table">
            <a:tbl>
              <a:tblPr>
                <a:noFill/>
                <a:tableStyleId>{4377D8FF-5FD0-4F04-B144-B7961BA2840C}</a:tableStyleId>
              </a:tblPr>
              <a:tblGrid>
                <a:gridCol w="3518400"/>
                <a:gridCol w="1209900"/>
                <a:gridCol w="3704700"/>
              </a:tblGrid>
              <a:tr h="723525">
                <a:tc>
                  <a:txBody>
                    <a:bodyPr/>
                    <a:lstStyle/>
                    <a:p>
                      <a:pPr indent="0" lvl="0" marL="0" rtl="0" algn="l">
                        <a:spcBef>
                          <a:spcPts val="0"/>
                        </a:spcBef>
                        <a:spcAft>
                          <a:spcPts val="0"/>
                        </a:spcAft>
                        <a:buNone/>
                      </a:pPr>
                      <a:r>
                        <a:rPr b="1" lang="en" sz="1700">
                          <a:solidFill>
                            <a:srgbClr val="FFFFFF"/>
                          </a:solidFill>
                          <a:latin typeface="Roboto"/>
                          <a:ea typeface="Roboto"/>
                          <a:cs typeface="Roboto"/>
                          <a:sym typeface="Roboto"/>
                        </a:rPr>
                        <a:t>Individuals and interactions</a:t>
                      </a:r>
                      <a:endParaRPr b="1" sz="1700">
                        <a:solidFill>
                          <a:srgbClr val="FFFFFF"/>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ctr">
                        <a:spcBef>
                          <a:spcPts val="0"/>
                        </a:spcBef>
                        <a:spcAft>
                          <a:spcPts val="0"/>
                        </a:spcAft>
                        <a:buNone/>
                      </a:pPr>
                      <a:r>
                        <a:rPr b="1" lang="en" sz="1700">
                          <a:solidFill>
                            <a:srgbClr val="FFFFFF"/>
                          </a:solidFill>
                          <a:latin typeface="Roboto"/>
                          <a:ea typeface="Roboto"/>
                          <a:cs typeface="Roboto"/>
                          <a:sym typeface="Roboto"/>
                        </a:rPr>
                        <a:t>over</a:t>
                      </a:r>
                      <a:endParaRPr b="1" sz="1700">
                        <a:solidFill>
                          <a:srgbClr val="FFFFFF"/>
                        </a:solidFill>
                        <a:latin typeface="Roboto"/>
                        <a:ea typeface="Roboto"/>
                        <a:cs typeface="Roboto"/>
                        <a:sym typeface="Roboto"/>
                      </a:endParaRPr>
                    </a:p>
                  </a:txBody>
                  <a:tcPr marT="91425" marB="91425" marR="182875" marL="18287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b="1" lang="en" sz="1700">
                          <a:solidFill>
                            <a:srgbClr val="043461"/>
                          </a:solidFill>
                          <a:latin typeface="Roboto"/>
                          <a:ea typeface="Roboto"/>
                          <a:cs typeface="Roboto"/>
                          <a:sym typeface="Roboto"/>
                        </a:rPr>
                        <a:t>Processes and tools</a:t>
                      </a:r>
                      <a:endParaRPr b="1" sz="1700">
                        <a:solidFill>
                          <a:srgbClr val="043461"/>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0D6CB"/>
                    </a:solidFill>
                  </a:tcPr>
                </a:tc>
              </a:tr>
              <a:tr h="723525">
                <a:tc>
                  <a:txBody>
                    <a:bodyPr/>
                    <a:lstStyle/>
                    <a:p>
                      <a:pPr indent="0" lvl="0" marL="0" rtl="0" algn="l">
                        <a:spcBef>
                          <a:spcPts val="0"/>
                        </a:spcBef>
                        <a:spcAft>
                          <a:spcPts val="0"/>
                        </a:spcAft>
                        <a:buNone/>
                      </a:pPr>
                      <a:r>
                        <a:rPr b="1" lang="en" sz="1700">
                          <a:solidFill>
                            <a:srgbClr val="FFFFFF"/>
                          </a:solidFill>
                          <a:latin typeface="Roboto"/>
                          <a:ea typeface="Roboto"/>
                          <a:cs typeface="Roboto"/>
                          <a:sym typeface="Roboto"/>
                        </a:rPr>
                        <a:t>Working product</a:t>
                      </a:r>
                      <a:endParaRPr b="1" sz="1700">
                        <a:solidFill>
                          <a:srgbClr val="FFFFFF"/>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ctr">
                        <a:spcBef>
                          <a:spcPts val="0"/>
                        </a:spcBef>
                        <a:spcAft>
                          <a:spcPts val="0"/>
                        </a:spcAft>
                        <a:buNone/>
                      </a:pPr>
                      <a:r>
                        <a:rPr b="1" lang="en" sz="1700">
                          <a:solidFill>
                            <a:srgbClr val="FFFFFF"/>
                          </a:solidFill>
                          <a:latin typeface="Roboto"/>
                          <a:ea typeface="Roboto"/>
                          <a:cs typeface="Roboto"/>
                          <a:sym typeface="Roboto"/>
                        </a:rPr>
                        <a:t>over</a:t>
                      </a:r>
                      <a:endParaRPr b="1" sz="1700">
                        <a:solidFill>
                          <a:srgbClr val="FFFFFF"/>
                        </a:solidFill>
                        <a:latin typeface="Roboto"/>
                        <a:ea typeface="Roboto"/>
                        <a:cs typeface="Roboto"/>
                        <a:sym typeface="Roboto"/>
                      </a:endParaRPr>
                    </a:p>
                  </a:txBody>
                  <a:tcPr marT="91425" marB="91425" marR="182875" marL="18287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b="1" lang="en" sz="1700">
                          <a:solidFill>
                            <a:srgbClr val="043461"/>
                          </a:solidFill>
                          <a:latin typeface="Roboto"/>
                          <a:ea typeface="Roboto"/>
                          <a:cs typeface="Roboto"/>
                          <a:sym typeface="Roboto"/>
                        </a:rPr>
                        <a:t>Comprehensive documentation</a:t>
                      </a:r>
                      <a:endParaRPr b="1" sz="1700">
                        <a:solidFill>
                          <a:srgbClr val="043461"/>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0D6CB"/>
                    </a:solidFill>
                  </a:tcPr>
                </a:tc>
              </a:tr>
              <a:tr h="723525">
                <a:tc>
                  <a:txBody>
                    <a:bodyPr/>
                    <a:lstStyle/>
                    <a:p>
                      <a:pPr indent="0" lvl="0" marL="0" rtl="0" algn="l">
                        <a:spcBef>
                          <a:spcPts val="0"/>
                        </a:spcBef>
                        <a:spcAft>
                          <a:spcPts val="0"/>
                        </a:spcAft>
                        <a:buNone/>
                      </a:pPr>
                      <a:r>
                        <a:rPr b="1" lang="en" sz="1700">
                          <a:solidFill>
                            <a:srgbClr val="FFFFFF"/>
                          </a:solidFill>
                          <a:latin typeface="Roboto"/>
                          <a:ea typeface="Roboto"/>
                          <a:cs typeface="Roboto"/>
                          <a:sym typeface="Roboto"/>
                        </a:rPr>
                        <a:t>Customer collaboration </a:t>
                      </a:r>
                      <a:endParaRPr b="1" sz="1700">
                        <a:solidFill>
                          <a:srgbClr val="FFFFFF"/>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ctr">
                        <a:spcBef>
                          <a:spcPts val="0"/>
                        </a:spcBef>
                        <a:spcAft>
                          <a:spcPts val="0"/>
                        </a:spcAft>
                        <a:buNone/>
                      </a:pPr>
                      <a:r>
                        <a:rPr b="1" lang="en" sz="1700">
                          <a:solidFill>
                            <a:srgbClr val="FFFFFF"/>
                          </a:solidFill>
                          <a:latin typeface="Roboto"/>
                          <a:ea typeface="Roboto"/>
                          <a:cs typeface="Roboto"/>
                          <a:sym typeface="Roboto"/>
                        </a:rPr>
                        <a:t>over</a:t>
                      </a:r>
                      <a:endParaRPr b="1" sz="1700">
                        <a:solidFill>
                          <a:srgbClr val="FFFFFF"/>
                        </a:solidFill>
                        <a:latin typeface="Roboto"/>
                        <a:ea typeface="Roboto"/>
                        <a:cs typeface="Roboto"/>
                        <a:sym typeface="Roboto"/>
                      </a:endParaRPr>
                    </a:p>
                  </a:txBody>
                  <a:tcPr marT="91425" marB="91425" marR="182875" marL="18287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b="1" lang="en" sz="1700">
                          <a:solidFill>
                            <a:srgbClr val="043461"/>
                          </a:solidFill>
                          <a:latin typeface="Roboto"/>
                          <a:ea typeface="Roboto"/>
                          <a:cs typeface="Roboto"/>
                          <a:sym typeface="Roboto"/>
                        </a:rPr>
                        <a:t>Contract negotiation</a:t>
                      </a:r>
                      <a:endParaRPr b="1" sz="1700">
                        <a:solidFill>
                          <a:srgbClr val="043461"/>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0D6CB"/>
                    </a:solidFill>
                  </a:tcPr>
                </a:tc>
              </a:tr>
              <a:tr h="723525">
                <a:tc>
                  <a:txBody>
                    <a:bodyPr/>
                    <a:lstStyle/>
                    <a:p>
                      <a:pPr indent="0" lvl="0" marL="0" rtl="0" algn="l">
                        <a:spcBef>
                          <a:spcPts val="0"/>
                        </a:spcBef>
                        <a:spcAft>
                          <a:spcPts val="0"/>
                        </a:spcAft>
                        <a:buNone/>
                      </a:pPr>
                      <a:r>
                        <a:rPr b="1" lang="en" sz="1700">
                          <a:solidFill>
                            <a:srgbClr val="FFFFFF"/>
                          </a:solidFill>
                          <a:latin typeface="Roboto"/>
                          <a:ea typeface="Roboto"/>
                          <a:cs typeface="Roboto"/>
                          <a:sym typeface="Roboto"/>
                        </a:rPr>
                        <a:t>Responding to change</a:t>
                      </a:r>
                      <a:endParaRPr b="1" sz="1700">
                        <a:solidFill>
                          <a:srgbClr val="FFFFFF"/>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ctr">
                        <a:spcBef>
                          <a:spcPts val="0"/>
                        </a:spcBef>
                        <a:spcAft>
                          <a:spcPts val="0"/>
                        </a:spcAft>
                        <a:buNone/>
                      </a:pPr>
                      <a:r>
                        <a:rPr b="1" lang="en" sz="1700">
                          <a:solidFill>
                            <a:srgbClr val="FFFFFF"/>
                          </a:solidFill>
                          <a:latin typeface="Roboto"/>
                          <a:ea typeface="Roboto"/>
                          <a:cs typeface="Roboto"/>
                          <a:sym typeface="Roboto"/>
                        </a:rPr>
                        <a:t>over</a:t>
                      </a:r>
                      <a:endParaRPr b="1" sz="1700">
                        <a:solidFill>
                          <a:srgbClr val="FFFFFF"/>
                        </a:solidFill>
                        <a:latin typeface="Roboto"/>
                        <a:ea typeface="Roboto"/>
                        <a:cs typeface="Roboto"/>
                        <a:sym typeface="Roboto"/>
                      </a:endParaRPr>
                    </a:p>
                  </a:txBody>
                  <a:tcPr marT="91425" marB="91425" marR="91425" marL="18287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b="1" lang="en" sz="1700">
                          <a:solidFill>
                            <a:srgbClr val="043461"/>
                          </a:solidFill>
                          <a:latin typeface="Roboto"/>
                          <a:ea typeface="Roboto"/>
                          <a:cs typeface="Roboto"/>
                          <a:sym typeface="Roboto"/>
                        </a:rPr>
                        <a:t>Following a plan</a:t>
                      </a:r>
                      <a:endParaRPr b="1" sz="1700">
                        <a:solidFill>
                          <a:srgbClr val="043461"/>
                        </a:solidFill>
                        <a:latin typeface="Roboto"/>
                        <a:ea typeface="Roboto"/>
                        <a:cs typeface="Roboto"/>
                        <a:sym typeface="Roboto"/>
                      </a:endParaRPr>
                    </a:p>
                  </a:txBody>
                  <a:tcPr marT="91425" marB="91425" marR="91425" marL="274300"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0D6CB"/>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71"/>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an MVP?</a:t>
            </a:r>
            <a:endParaRPr/>
          </a:p>
        </p:txBody>
      </p:sp>
      <p:sp>
        <p:nvSpPr>
          <p:cNvPr id="771" name="Google Shape;771;p71"/>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pic>
        <p:nvPicPr>
          <p:cNvPr id="776" name="Google Shape;776;p72"/>
          <p:cNvPicPr preferRelativeResize="0"/>
          <p:nvPr/>
        </p:nvPicPr>
        <p:blipFill>
          <a:blip r:embed="rId3">
            <a:alphaModFix/>
          </a:blip>
          <a:stretch>
            <a:fillRect/>
          </a:stretch>
        </p:blipFill>
        <p:spPr>
          <a:xfrm>
            <a:off x="4727950" y="1753675"/>
            <a:ext cx="4416051" cy="3107462"/>
          </a:xfrm>
          <a:prstGeom prst="rect">
            <a:avLst/>
          </a:prstGeom>
          <a:noFill/>
          <a:ln>
            <a:noFill/>
          </a:ln>
        </p:spPr>
      </p:pic>
      <p:sp>
        <p:nvSpPr>
          <p:cNvPr id="777" name="Google Shape;777;p7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Minimum Viable Product</a:t>
            </a:r>
            <a:endParaRPr/>
          </a:p>
        </p:txBody>
      </p:sp>
      <p:sp>
        <p:nvSpPr>
          <p:cNvPr id="778" name="Google Shape;778;p72"/>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A</a:t>
            </a:r>
            <a:r>
              <a:rPr lang="en"/>
              <a:t> product with just enough features to satisfy early customers and provide feedback for future product development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Minimum Viable Product:                                     Product Vision:</a:t>
            </a:r>
            <a:endParaRPr b="1"/>
          </a:p>
        </p:txBody>
      </p:sp>
      <p:sp>
        <p:nvSpPr>
          <p:cNvPr id="779" name="Google Shape;779;p7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hlinkClick r:id="rId4"/>
              </a:rPr>
              <a:t>wikipedia.org</a:t>
            </a:r>
            <a:endParaRPr/>
          </a:p>
        </p:txBody>
      </p:sp>
      <p:pic>
        <p:nvPicPr>
          <p:cNvPr id="780" name="Google Shape;780;p72"/>
          <p:cNvPicPr preferRelativeResize="0"/>
          <p:nvPr/>
        </p:nvPicPr>
        <p:blipFill>
          <a:blip r:embed="rId5">
            <a:alphaModFix/>
          </a:blip>
          <a:stretch>
            <a:fillRect/>
          </a:stretch>
        </p:blipFill>
        <p:spPr>
          <a:xfrm>
            <a:off x="4286275" y="1459825"/>
            <a:ext cx="827450" cy="3461999"/>
          </a:xfrm>
          <a:prstGeom prst="rect">
            <a:avLst/>
          </a:prstGeom>
          <a:noFill/>
          <a:ln>
            <a:noFill/>
          </a:ln>
        </p:spPr>
      </p:pic>
      <p:pic>
        <p:nvPicPr>
          <p:cNvPr id="781" name="Google Shape;781;p72"/>
          <p:cNvPicPr preferRelativeResize="0"/>
          <p:nvPr/>
        </p:nvPicPr>
        <p:blipFill>
          <a:blip r:embed="rId6">
            <a:alphaModFix/>
          </a:blip>
          <a:stretch>
            <a:fillRect/>
          </a:stretch>
        </p:blipFill>
        <p:spPr>
          <a:xfrm>
            <a:off x="605050" y="2178600"/>
            <a:ext cx="3371401" cy="24950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73"/>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How do we determine our MVP?</a:t>
            </a:r>
            <a:endParaRPr/>
          </a:p>
        </p:txBody>
      </p:sp>
      <p:sp>
        <p:nvSpPr>
          <p:cNvPr id="787" name="Google Shape;787;p7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74"/>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Determining a Minimum Viable Product</a:t>
            </a:r>
            <a:endParaRPr/>
          </a:p>
        </p:txBody>
      </p:sp>
      <p:sp>
        <p:nvSpPr>
          <p:cNvPr id="793" name="Google Shape;793;p7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794" name="Google Shape;794;p74"/>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Ask Questions!</a:t>
            </a:r>
            <a:endParaRPr>
              <a:solidFill>
                <a:schemeClr val="dk1"/>
              </a:solidFill>
            </a:endParaRPr>
          </a:p>
          <a:p>
            <a:pPr indent="0" lvl="0" marL="0" rtl="0" algn="l">
              <a:spcBef>
                <a:spcPts val="0"/>
              </a:spcBef>
              <a:spcAft>
                <a:spcPts val="0"/>
              </a:spcAft>
              <a:buNone/>
            </a:pPr>
            <a:r>
              <a:t/>
            </a:r>
            <a:endParaRPr/>
          </a:p>
        </p:txBody>
      </p:sp>
      <p:sp>
        <p:nvSpPr>
          <p:cNvPr id="795" name="Google Shape;795;p74"/>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96" name="Google Shape;796;p74"/>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797" name="Google Shape;797;p74"/>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98" name="Google Shape;798;p74"/>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799" name="Google Shape;799;p74"/>
          <p:cNvSpPr/>
          <p:nvPr/>
        </p:nvSpPr>
        <p:spPr>
          <a:xfrm>
            <a:off x="1352550" y="1378825"/>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Who is your audience?</a:t>
            </a:r>
            <a:endParaRPr sz="1800">
              <a:solidFill>
                <a:schemeClr val="dk1"/>
              </a:solidFill>
              <a:latin typeface="Roboto"/>
              <a:ea typeface="Roboto"/>
              <a:cs typeface="Roboto"/>
              <a:sym typeface="Roboto"/>
            </a:endParaRPr>
          </a:p>
        </p:txBody>
      </p:sp>
      <p:sp>
        <p:nvSpPr>
          <p:cNvPr id="800" name="Google Shape;800;p74"/>
          <p:cNvSpPr/>
          <p:nvPr/>
        </p:nvSpPr>
        <p:spPr>
          <a:xfrm>
            <a:off x="1352550" y="2231136"/>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What is the problem that the product will address?</a:t>
            </a:r>
            <a:endParaRPr sz="1800">
              <a:solidFill>
                <a:schemeClr val="dk1"/>
              </a:solidFill>
              <a:latin typeface="Roboto"/>
              <a:ea typeface="Roboto"/>
              <a:cs typeface="Roboto"/>
              <a:sym typeface="Roboto"/>
            </a:endParaRPr>
          </a:p>
        </p:txBody>
      </p:sp>
      <p:sp>
        <p:nvSpPr>
          <p:cNvPr id="801" name="Google Shape;801;p74"/>
          <p:cNvSpPr/>
          <p:nvPr/>
        </p:nvSpPr>
        <p:spPr>
          <a:xfrm>
            <a:off x="1352550" y="3073850"/>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How does the product solve that problem?</a:t>
            </a:r>
            <a:endParaRPr sz="1800">
              <a:solidFill>
                <a:schemeClr val="dk1"/>
              </a:solidFill>
              <a:latin typeface="Roboto"/>
              <a:ea typeface="Roboto"/>
              <a:cs typeface="Roboto"/>
              <a:sym typeface="Roboto"/>
            </a:endParaRPr>
          </a:p>
        </p:txBody>
      </p:sp>
      <p:sp>
        <p:nvSpPr>
          <p:cNvPr id="802" name="Google Shape;802;p74"/>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03" name="Google Shape;803;p74"/>
          <p:cNvSpPr/>
          <p:nvPr/>
        </p:nvSpPr>
        <p:spPr>
          <a:xfrm flipH="1" rot="10800000">
            <a:off x="453233" y="34071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sp>
        <p:nvSpPr>
          <p:cNvPr id="808" name="Google Shape;808;p75"/>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 user story?</a:t>
            </a:r>
            <a:endParaRPr/>
          </a:p>
        </p:txBody>
      </p:sp>
      <p:sp>
        <p:nvSpPr>
          <p:cNvPr id="809" name="Google Shape;809;p7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7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User stories</a:t>
            </a:r>
            <a:endParaRPr/>
          </a:p>
        </p:txBody>
      </p:sp>
      <p:sp>
        <p:nvSpPr>
          <p:cNvPr id="815" name="Google Shape;815;p7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816" name="Google Shape;816;p76"/>
          <p:cNvSpPr/>
          <p:nvPr/>
        </p:nvSpPr>
        <p:spPr>
          <a:xfrm flipH="1">
            <a:off x="284715" y="9872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17" name="Google Shape;817;p76"/>
          <p:cNvSpPr/>
          <p:nvPr/>
        </p:nvSpPr>
        <p:spPr>
          <a:xfrm>
            <a:off x="285242" y="12280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6"/>
          <p:cNvSpPr/>
          <p:nvPr/>
        </p:nvSpPr>
        <p:spPr>
          <a:xfrm flipH="1">
            <a:off x="3096947" y="987255"/>
            <a:ext cx="3019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19" name="Google Shape;819;p76"/>
          <p:cNvSpPr/>
          <p:nvPr/>
        </p:nvSpPr>
        <p:spPr>
          <a:xfrm>
            <a:off x="3097230" y="1227990"/>
            <a:ext cx="3019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6"/>
          <p:cNvSpPr txBox="1"/>
          <p:nvPr/>
        </p:nvSpPr>
        <p:spPr>
          <a:xfrm>
            <a:off x="3068475" y="1447200"/>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Who are we building this for?</a:t>
            </a:r>
            <a:endParaRPr>
              <a:solidFill>
                <a:srgbClr val="9E9E9E"/>
              </a:solidFill>
              <a:latin typeface="Roboto"/>
              <a:ea typeface="Roboto"/>
              <a:cs typeface="Roboto"/>
              <a:sym typeface="Roboto"/>
            </a:endParaRPr>
          </a:p>
        </p:txBody>
      </p:sp>
      <p:sp>
        <p:nvSpPr>
          <p:cNvPr id="821" name="Google Shape;821;p76"/>
          <p:cNvSpPr txBox="1"/>
          <p:nvPr/>
        </p:nvSpPr>
        <p:spPr>
          <a:xfrm>
            <a:off x="389175" y="14687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As a </a:t>
            </a:r>
            <a:r>
              <a:rPr lang="en">
                <a:solidFill>
                  <a:srgbClr val="FFFFFF"/>
                </a:solidFill>
                <a:highlight>
                  <a:srgbClr val="000000"/>
                </a:highlight>
                <a:latin typeface="Inconsolata"/>
                <a:ea typeface="Inconsolata"/>
                <a:cs typeface="Inconsolata"/>
                <a:sym typeface="Inconsolata"/>
              </a:rPr>
              <a:t>&lt;type of user&gt;</a:t>
            </a:r>
            <a:endParaRPr>
              <a:solidFill>
                <a:srgbClr val="FFFFFF"/>
              </a:solidFill>
              <a:highlight>
                <a:srgbClr val="000000"/>
              </a:highlight>
              <a:latin typeface="Roboto"/>
              <a:ea typeface="Roboto"/>
              <a:cs typeface="Roboto"/>
              <a:sym typeface="Roboto"/>
            </a:endParaRPr>
          </a:p>
        </p:txBody>
      </p:sp>
      <p:sp>
        <p:nvSpPr>
          <p:cNvPr id="822" name="Google Shape;822;p76"/>
          <p:cNvSpPr/>
          <p:nvPr/>
        </p:nvSpPr>
        <p:spPr>
          <a:xfrm flipH="1">
            <a:off x="5913582" y="986175"/>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23" name="Google Shape;823;p76"/>
          <p:cNvSpPr/>
          <p:nvPr/>
        </p:nvSpPr>
        <p:spPr>
          <a:xfrm>
            <a:off x="5914110" y="1226914"/>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6"/>
          <p:cNvSpPr txBox="1"/>
          <p:nvPr/>
        </p:nvSpPr>
        <p:spPr>
          <a:xfrm>
            <a:off x="6013875" y="1451325"/>
            <a:ext cx="23595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AS A marketing analyst</a:t>
            </a:r>
            <a:endParaRPr>
              <a:solidFill>
                <a:srgbClr val="9E9E9E"/>
              </a:solidFill>
              <a:latin typeface="Roboto"/>
              <a:ea typeface="Roboto"/>
              <a:cs typeface="Roboto"/>
              <a:sym typeface="Roboto"/>
            </a:endParaRPr>
          </a:p>
        </p:txBody>
      </p:sp>
      <p:sp>
        <p:nvSpPr>
          <p:cNvPr id="825" name="Google Shape;825;p76"/>
          <p:cNvSpPr/>
          <p:nvPr/>
        </p:nvSpPr>
        <p:spPr>
          <a:xfrm flipH="1">
            <a:off x="282377" y="22064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26" name="Google Shape;826;p76"/>
          <p:cNvSpPr/>
          <p:nvPr/>
        </p:nvSpPr>
        <p:spPr>
          <a:xfrm>
            <a:off x="282905" y="24472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6"/>
          <p:cNvSpPr/>
          <p:nvPr/>
        </p:nvSpPr>
        <p:spPr>
          <a:xfrm flipH="1">
            <a:off x="3094609" y="2206455"/>
            <a:ext cx="3019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28" name="Google Shape;828;p76"/>
          <p:cNvSpPr/>
          <p:nvPr/>
        </p:nvSpPr>
        <p:spPr>
          <a:xfrm>
            <a:off x="3094893" y="2447190"/>
            <a:ext cx="3019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6"/>
          <p:cNvSpPr txBox="1"/>
          <p:nvPr/>
        </p:nvSpPr>
        <p:spPr>
          <a:xfrm>
            <a:off x="3066151" y="2666400"/>
            <a:ext cx="31938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What is the user trying to achieve? </a:t>
            </a:r>
            <a:endParaRPr>
              <a:solidFill>
                <a:srgbClr val="9E9E9E"/>
              </a:solidFill>
              <a:latin typeface="Roboto"/>
              <a:ea typeface="Roboto"/>
              <a:cs typeface="Roboto"/>
              <a:sym typeface="Roboto"/>
            </a:endParaRPr>
          </a:p>
        </p:txBody>
      </p:sp>
      <p:sp>
        <p:nvSpPr>
          <p:cNvPr id="830" name="Google Shape;830;p76"/>
          <p:cNvSpPr txBox="1"/>
          <p:nvPr/>
        </p:nvSpPr>
        <p:spPr>
          <a:xfrm>
            <a:off x="386838" y="26879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I</a:t>
            </a:r>
            <a:r>
              <a:rPr lang="en">
                <a:solidFill>
                  <a:schemeClr val="dk1"/>
                </a:solidFill>
                <a:latin typeface="Roboto"/>
                <a:ea typeface="Roboto"/>
                <a:cs typeface="Roboto"/>
                <a:sym typeface="Roboto"/>
              </a:rPr>
              <a:t> want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&lt;some goal&gt;</a:t>
            </a:r>
            <a:endParaRPr>
              <a:solidFill>
                <a:srgbClr val="FFFFFF"/>
              </a:solidFill>
              <a:highlight>
                <a:srgbClr val="000000"/>
              </a:highlight>
              <a:latin typeface="Roboto"/>
              <a:ea typeface="Roboto"/>
              <a:cs typeface="Roboto"/>
              <a:sym typeface="Roboto"/>
            </a:endParaRPr>
          </a:p>
        </p:txBody>
      </p:sp>
      <p:sp>
        <p:nvSpPr>
          <p:cNvPr id="831" name="Google Shape;831;p76"/>
          <p:cNvSpPr/>
          <p:nvPr/>
        </p:nvSpPr>
        <p:spPr>
          <a:xfrm flipH="1">
            <a:off x="5911245" y="2205375"/>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2" name="Google Shape;832;p76"/>
          <p:cNvSpPr/>
          <p:nvPr/>
        </p:nvSpPr>
        <p:spPr>
          <a:xfrm>
            <a:off x="5911773" y="2446114"/>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6"/>
          <p:cNvSpPr txBox="1"/>
          <p:nvPr/>
        </p:nvSpPr>
        <p:spPr>
          <a:xfrm>
            <a:off x="6011553" y="2670525"/>
            <a:ext cx="30192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I WANT to see referral traffic</a:t>
            </a:r>
            <a:endParaRPr>
              <a:solidFill>
                <a:srgbClr val="9E9E9E"/>
              </a:solidFill>
              <a:latin typeface="Roboto"/>
              <a:ea typeface="Roboto"/>
              <a:cs typeface="Roboto"/>
              <a:sym typeface="Roboto"/>
            </a:endParaRPr>
          </a:p>
        </p:txBody>
      </p:sp>
      <p:sp>
        <p:nvSpPr>
          <p:cNvPr id="834" name="Google Shape;834;p76"/>
          <p:cNvSpPr/>
          <p:nvPr/>
        </p:nvSpPr>
        <p:spPr>
          <a:xfrm flipH="1">
            <a:off x="282377" y="3443263"/>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5" name="Google Shape;835;p76"/>
          <p:cNvSpPr/>
          <p:nvPr/>
        </p:nvSpPr>
        <p:spPr>
          <a:xfrm>
            <a:off x="282905" y="3684002"/>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6"/>
          <p:cNvSpPr/>
          <p:nvPr/>
        </p:nvSpPr>
        <p:spPr>
          <a:xfrm flipH="1">
            <a:off x="3094609" y="3443230"/>
            <a:ext cx="3019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7" name="Google Shape;837;p76"/>
          <p:cNvSpPr/>
          <p:nvPr/>
        </p:nvSpPr>
        <p:spPr>
          <a:xfrm>
            <a:off x="3094893" y="3683965"/>
            <a:ext cx="3019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6"/>
          <p:cNvSpPr txBox="1"/>
          <p:nvPr/>
        </p:nvSpPr>
        <p:spPr>
          <a:xfrm>
            <a:off x="3066138" y="3903175"/>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Why do they want to achieve this?</a:t>
            </a:r>
            <a:endParaRPr>
              <a:solidFill>
                <a:srgbClr val="9E9E9E"/>
              </a:solidFill>
              <a:latin typeface="Roboto"/>
              <a:ea typeface="Roboto"/>
              <a:cs typeface="Roboto"/>
              <a:sym typeface="Roboto"/>
            </a:endParaRPr>
          </a:p>
        </p:txBody>
      </p:sp>
      <p:sp>
        <p:nvSpPr>
          <p:cNvPr id="839" name="Google Shape;839;p76"/>
          <p:cNvSpPr txBox="1"/>
          <p:nvPr/>
        </p:nvSpPr>
        <p:spPr>
          <a:xfrm>
            <a:off x="386838" y="3924725"/>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(so that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&lt;benefit&gt;</a:t>
            </a:r>
            <a:r>
              <a:rPr lang="en">
                <a:solidFill>
                  <a:schemeClr val="dk1"/>
                </a:solidFill>
                <a:latin typeface="Roboto"/>
                <a:ea typeface="Roboto"/>
                <a:cs typeface="Roboto"/>
                <a:sym typeface="Roboto"/>
              </a:rPr>
              <a:t>).</a:t>
            </a:r>
            <a:endParaRPr>
              <a:solidFill>
                <a:srgbClr val="FFFFFF"/>
              </a:solidFill>
              <a:highlight>
                <a:srgbClr val="000000"/>
              </a:highlight>
              <a:latin typeface="Roboto"/>
              <a:ea typeface="Roboto"/>
              <a:cs typeface="Roboto"/>
              <a:sym typeface="Roboto"/>
            </a:endParaRPr>
          </a:p>
        </p:txBody>
      </p:sp>
      <p:sp>
        <p:nvSpPr>
          <p:cNvPr id="840" name="Google Shape;840;p76"/>
          <p:cNvSpPr/>
          <p:nvPr/>
        </p:nvSpPr>
        <p:spPr>
          <a:xfrm flipH="1">
            <a:off x="5911245" y="3442150"/>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41" name="Google Shape;841;p76"/>
          <p:cNvSpPr/>
          <p:nvPr/>
        </p:nvSpPr>
        <p:spPr>
          <a:xfrm>
            <a:off x="5911773" y="3682889"/>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6"/>
          <p:cNvSpPr txBox="1"/>
          <p:nvPr/>
        </p:nvSpPr>
        <p:spPr>
          <a:xfrm>
            <a:off x="6011554" y="3907300"/>
            <a:ext cx="30750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SO THAT I can convert more leads</a:t>
            </a:r>
            <a:endParaRPr>
              <a:solidFill>
                <a:srgbClr val="9E9E9E"/>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7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User stories</a:t>
            </a:r>
            <a:endParaRPr/>
          </a:p>
        </p:txBody>
      </p:sp>
      <p:sp>
        <p:nvSpPr>
          <p:cNvPr id="848" name="Google Shape;848;p7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849" name="Google Shape;849;p77"/>
          <p:cNvSpPr/>
          <p:nvPr/>
        </p:nvSpPr>
        <p:spPr>
          <a:xfrm flipH="1">
            <a:off x="284715" y="9872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0" name="Google Shape;850;p77"/>
          <p:cNvSpPr/>
          <p:nvPr/>
        </p:nvSpPr>
        <p:spPr>
          <a:xfrm>
            <a:off x="285242" y="12280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7"/>
          <p:cNvSpPr/>
          <p:nvPr/>
        </p:nvSpPr>
        <p:spPr>
          <a:xfrm flipH="1">
            <a:off x="3096947" y="987255"/>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2" name="Google Shape;852;p77"/>
          <p:cNvSpPr/>
          <p:nvPr/>
        </p:nvSpPr>
        <p:spPr>
          <a:xfrm>
            <a:off x="3097230" y="1227990"/>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7"/>
          <p:cNvSpPr txBox="1"/>
          <p:nvPr/>
        </p:nvSpPr>
        <p:spPr>
          <a:xfrm>
            <a:off x="3068475" y="1447200"/>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Who are we building this for?</a:t>
            </a:r>
            <a:endParaRPr>
              <a:latin typeface="Roboto"/>
              <a:ea typeface="Roboto"/>
              <a:cs typeface="Roboto"/>
              <a:sym typeface="Roboto"/>
            </a:endParaRPr>
          </a:p>
        </p:txBody>
      </p:sp>
      <p:sp>
        <p:nvSpPr>
          <p:cNvPr id="854" name="Google Shape;854;p77"/>
          <p:cNvSpPr txBox="1"/>
          <p:nvPr/>
        </p:nvSpPr>
        <p:spPr>
          <a:xfrm>
            <a:off x="389175" y="14687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As a </a:t>
            </a:r>
            <a:r>
              <a:rPr lang="en">
                <a:solidFill>
                  <a:srgbClr val="FFFFFF"/>
                </a:solidFill>
                <a:highlight>
                  <a:srgbClr val="000000"/>
                </a:highlight>
                <a:latin typeface="Inconsolata"/>
                <a:ea typeface="Inconsolata"/>
                <a:cs typeface="Inconsolata"/>
                <a:sym typeface="Inconsolata"/>
              </a:rPr>
              <a:t>&lt;type of user&gt;</a:t>
            </a:r>
            <a:endParaRPr>
              <a:solidFill>
                <a:srgbClr val="FFFFFF"/>
              </a:solidFill>
              <a:highlight>
                <a:srgbClr val="000000"/>
              </a:highlight>
              <a:latin typeface="Roboto"/>
              <a:ea typeface="Roboto"/>
              <a:cs typeface="Roboto"/>
              <a:sym typeface="Roboto"/>
            </a:endParaRPr>
          </a:p>
        </p:txBody>
      </p:sp>
      <p:sp>
        <p:nvSpPr>
          <p:cNvPr id="855" name="Google Shape;855;p77"/>
          <p:cNvSpPr/>
          <p:nvPr/>
        </p:nvSpPr>
        <p:spPr>
          <a:xfrm flipH="1">
            <a:off x="5913582" y="986175"/>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6" name="Google Shape;856;p77"/>
          <p:cNvSpPr/>
          <p:nvPr/>
        </p:nvSpPr>
        <p:spPr>
          <a:xfrm>
            <a:off x="5914110" y="1226914"/>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7"/>
          <p:cNvSpPr txBox="1"/>
          <p:nvPr/>
        </p:nvSpPr>
        <p:spPr>
          <a:xfrm>
            <a:off x="6013875" y="1451325"/>
            <a:ext cx="23595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AS A marketing analyst</a:t>
            </a:r>
            <a:endParaRPr>
              <a:solidFill>
                <a:srgbClr val="9E9E9E"/>
              </a:solidFill>
              <a:latin typeface="Roboto"/>
              <a:ea typeface="Roboto"/>
              <a:cs typeface="Roboto"/>
              <a:sym typeface="Roboto"/>
            </a:endParaRPr>
          </a:p>
        </p:txBody>
      </p:sp>
      <p:sp>
        <p:nvSpPr>
          <p:cNvPr id="858" name="Google Shape;858;p77"/>
          <p:cNvSpPr/>
          <p:nvPr/>
        </p:nvSpPr>
        <p:spPr>
          <a:xfrm flipH="1">
            <a:off x="282377" y="22064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9" name="Google Shape;859;p77"/>
          <p:cNvSpPr/>
          <p:nvPr/>
        </p:nvSpPr>
        <p:spPr>
          <a:xfrm>
            <a:off x="282905" y="24472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7"/>
          <p:cNvSpPr/>
          <p:nvPr/>
        </p:nvSpPr>
        <p:spPr>
          <a:xfrm flipH="1">
            <a:off x="3094609" y="2206455"/>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61" name="Google Shape;861;p77"/>
          <p:cNvSpPr/>
          <p:nvPr/>
        </p:nvSpPr>
        <p:spPr>
          <a:xfrm>
            <a:off x="3094893" y="2447190"/>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7"/>
          <p:cNvSpPr txBox="1"/>
          <p:nvPr/>
        </p:nvSpPr>
        <p:spPr>
          <a:xfrm>
            <a:off x="3066151" y="2666400"/>
            <a:ext cx="31938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What is the user trying to achieve? </a:t>
            </a:r>
            <a:endParaRPr>
              <a:latin typeface="Roboto"/>
              <a:ea typeface="Roboto"/>
              <a:cs typeface="Roboto"/>
              <a:sym typeface="Roboto"/>
            </a:endParaRPr>
          </a:p>
        </p:txBody>
      </p:sp>
      <p:sp>
        <p:nvSpPr>
          <p:cNvPr id="863" name="Google Shape;863;p77"/>
          <p:cNvSpPr txBox="1"/>
          <p:nvPr/>
        </p:nvSpPr>
        <p:spPr>
          <a:xfrm>
            <a:off x="386838" y="26879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I</a:t>
            </a:r>
            <a:r>
              <a:rPr lang="en">
                <a:solidFill>
                  <a:schemeClr val="dk1"/>
                </a:solidFill>
                <a:latin typeface="Roboto"/>
                <a:ea typeface="Roboto"/>
                <a:cs typeface="Roboto"/>
                <a:sym typeface="Roboto"/>
              </a:rPr>
              <a:t> want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&lt;some goal&gt;</a:t>
            </a:r>
            <a:endParaRPr>
              <a:solidFill>
                <a:srgbClr val="FFFFFF"/>
              </a:solidFill>
              <a:highlight>
                <a:srgbClr val="000000"/>
              </a:highlight>
              <a:latin typeface="Roboto"/>
              <a:ea typeface="Roboto"/>
              <a:cs typeface="Roboto"/>
              <a:sym typeface="Roboto"/>
            </a:endParaRPr>
          </a:p>
        </p:txBody>
      </p:sp>
      <p:sp>
        <p:nvSpPr>
          <p:cNvPr id="864" name="Google Shape;864;p77"/>
          <p:cNvSpPr/>
          <p:nvPr/>
        </p:nvSpPr>
        <p:spPr>
          <a:xfrm flipH="1">
            <a:off x="5911245" y="2205375"/>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65" name="Google Shape;865;p77"/>
          <p:cNvSpPr/>
          <p:nvPr/>
        </p:nvSpPr>
        <p:spPr>
          <a:xfrm>
            <a:off x="5911773" y="2446114"/>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7"/>
          <p:cNvSpPr txBox="1"/>
          <p:nvPr/>
        </p:nvSpPr>
        <p:spPr>
          <a:xfrm>
            <a:off x="6011553" y="2670525"/>
            <a:ext cx="30192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I WANT to see referral traffic</a:t>
            </a:r>
            <a:endParaRPr>
              <a:solidFill>
                <a:srgbClr val="9E9E9E"/>
              </a:solidFill>
              <a:latin typeface="Roboto"/>
              <a:ea typeface="Roboto"/>
              <a:cs typeface="Roboto"/>
              <a:sym typeface="Roboto"/>
            </a:endParaRPr>
          </a:p>
        </p:txBody>
      </p:sp>
      <p:sp>
        <p:nvSpPr>
          <p:cNvPr id="867" name="Google Shape;867;p77"/>
          <p:cNvSpPr/>
          <p:nvPr/>
        </p:nvSpPr>
        <p:spPr>
          <a:xfrm flipH="1">
            <a:off x="282377" y="3443263"/>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68" name="Google Shape;868;p77"/>
          <p:cNvSpPr/>
          <p:nvPr/>
        </p:nvSpPr>
        <p:spPr>
          <a:xfrm>
            <a:off x="282905" y="3684002"/>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7"/>
          <p:cNvSpPr/>
          <p:nvPr/>
        </p:nvSpPr>
        <p:spPr>
          <a:xfrm flipH="1">
            <a:off x="3094609" y="3443230"/>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70" name="Google Shape;870;p77"/>
          <p:cNvSpPr/>
          <p:nvPr/>
        </p:nvSpPr>
        <p:spPr>
          <a:xfrm>
            <a:off x="3094893" y="3683965"/>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7"/>
          <p:cNvSpPr txBox="1"/>
          <p:nvPr/>
        </p:nvSpPr>
        <p:spPr>
          <a:xfrm>
            <a:off x="3066138" y="3903175"/>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Why do they want to achieve this?</a:t>
            </a:r>
            <a:endParaRPr>
              <a:latin typeface="Roboto"/>
              <a:ea typeface="Roboto"/>
              <a:cs typeface="Roboto"/>
              <a:sym typeface="Roboto"/>
            </a:endParaRPr>
          </a:p>
        </p:txBody>
      </p:sp>
      <p:sp>
        <p:nvSpPr>
          <p:cNvPr id="872" name="Google Shape;872;p77"/>
          <p:cNvSpPr txBox="1"/>
          <p:nvPr/>
        </p:nvSpPr>
        <p:spPr>
          <a:xfrm>
            <a:off x="386838" y="3924725"/>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(so that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&lt;benefit&gt;</a:t>
            </a:r>
            <a:r>
              <a:rPr lang="en">
                <a:solidFill>
                  <a:schemeClr val="dk1"/>
                </a:solidFill>
                <a:latin typeface="Roboto"/>
                <a:ea typeface="Roboto"/>
                <a:cs typeface="Roboto"/>
                <a:sym typeface="Roboto"/>
              </a:rPr>
              <a:t>).</a:t>
            </a:r>
            <a:endParaRPr>
              <a:solidFill>
                <a:srgbClr val="FFFFFF"/>
              </a:solidFill>
              <a:highlight>
                <a:srgbClr val="000000"/>
              </a:highlight>
              <a:latin typeface="Roboto"/>
              <a:ea typeface="Roboto"/>
              <a:cs typeface="Roboto"/>
              <a:sym typeface="Roboto"/>
            </a:endParaRPr>
          </a:p>
        </p:txBody>
      </p:sp>
      <p:sp>
        <p:nvSpPr>
          <p:cNvPr id="873" name="Google Shape;873;p77"/>
          <p:cNvSpPr/>
          <p:nvPr/>
        </p:nvSpPr>
        <p:spPr>
          <a:xfrm flipH="1">
            <a:off x="5911245" y="3442150"/>
            <a:ext cx="3019500" cy="224400"/>
          </a:xfrm>
          <a:prstGeom prst="parallelogram">
            <a:avLst>
              <a:gd fmla="val 96952" name="adj"/>
            </a:avLst>
          </a:prstGeom>
          <a:solidFill>
            <a:srgbClr val="D4D4D4">
              <a:alpha val="730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74" name="Google Shape;874;p77"/>
          <p:cNvSpPr/>
          <p:nvPr/>
        </p:nvSpPr>
        <p:spPr>
          <a:xfrm>
            <a:off x="5911773" y="3682889"/>
            <a:ext cx="30195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7"/>
          <p:cNvSpPr txBox="1"/>
          <p:nvPr/>
        </p:nvSpPr>
        <p:spPr>
          <a:xfrm>
            <a:off x="6011554" y="3907300"/>
            <a:ext cx="30750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solidFill>
                  <a:srgbClr val="9E9E9E"/>
                </a:solidFill>
                <a:latin typeface="Roboto"/>
                <a:ea typeface="Roboto"/>
                <a:cs typeface="Roboto"/>
                <a:sym typeface="Roboto"/>
              </a:rPr>
              <a:t>SO THAT I can convert more leads</a:t>
            </a:r>
            <a:endParaRPr>
              <a:solidFill>
                <a:srgbClr val="9E9E9E"/>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60"/>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 project?</a:t>
            </a:r>
            <a:endParaRPr/>
          </a:p>
        </p:txBody>
      </p:sp>
      <p:sp>
        <p:nvSpPr>
          <p:cNvPr id="679" name="Google Shape;679;p60"/>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7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User stories</a:t>
            </a:r>
            <a:endParaRPr/>
          </a:p>
        </p:txBody>
      </p:sp>
      <p:sp>
        <p:nvSpPr>
          <p:cNvPr id="881" name="Google Shape;881;p7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882" name="Google Shape;882;p78"/>
          <p:cNvSpPr/>
          <p:nvPr/>
        </p:nvSpPr>
        <p:spPr>
          <a:xfrm flipH="1">
            <a:off x="284715" y="9872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3" name="Google Shape;883;p78"/>
          <p:cNvSpPr/>
          <p:nvPr/>
        </p:nvSpPr>
        <p:spPr>
          <a:xfrm>
            <a:off x="285242" y="12280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8"/>
          <p:cNvSpPr/>
          <p:nvPr/>
        </p:nvSpPr>
        <p:spPr>
          <a:xfrm flipH="1">
            <a:off x="3096947" y="987255"/>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5" name="Google Shape;885;p78"/>
          <p:cNvSpPr/>
          <p:nvPr/>
        </p:nvSpPr>
        <p:spPr>
          <a:xfrm>
            <a:off x="3097230" y="1227990"/>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8"/>
          <p:cNvSpPr txBox="1"/>
          <p:nvPr/>
        </p:nvSpPr>
        <p:spPr>
          <a:xfrm>
            <a:off x="3068475" y="1447200"/>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Who are we building this for?</a:t>
            </a:r>
            <a:endParaRPr>
              <a:latin typeface="Roboto"/>
              <a:ea typeface="Roboto"/>
              <a:cs typeface="Roboto"/>
              <a:sym typeface="Roboto"/>
            </a:endParaRPr>
          </a:p>
        </p:txBody>
      </p:sp>
      <p:sp>
        <p:nvSpPr>
          <p:cNvPr id="887" name="Google Shape;887;p78"/>
          <p:cNvSpPr txBox="1"/>
          <p:nvPr/>
        </p:nvSpPr>
        <p:spPr>
          <a:xfrm>
            <a:off x="389175" y="14687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As a </a:t>
            </a:r>
            <a:r>
              <a:rPr lang="en">
                <a:solidFill>
                  <a:srgbClr val="FFFFFF"/>
                </a:solidFill>
                <a:highlight>
                  <a:srgbClr val="000000"/>
                </a:highlight>
                <a:latin typeface="Inconsolata"/>
                <a:ea typeface="Inconsolata"/>
                <a:cs typeface="Inconsolata"/>
                <a:sym typeface="Inconsolata"/>
              </a:rPr>
              <a:t>&lt;type of user&gt;</a:t>
            </a:r>
            <a:endParaRPr>
              <a:solidFill>
                <a:srgbClr val="FFFFFF"/>
              </a:solidFill>
              <a:highlight>
                <a:srgbClr val="000000"/>
              </a:highlight>
              <a:latin typeface="Roboto"/>
              <a:ea typeface="Roboto"/>
              <a:cs typeface="Roboto"/>
              <a:sym typeface="Roboto"/>
            </a:endParaRPr>
          </a:p>
        </p:txBody>
      </p:sp>
      <p:sp>
        <p:nvSpPr>
          <p:cNvPr id="888" name="Google Shape;888;p78"/>
          <p:cNvSpPr/>
          <p:nvPr/>
        </p:nvSpPr>
        <p:spPr>
          <a:xfrm flipH="1">
            <a:off x="5913582" y="986175"/>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9" name="Google Shape;889;p78"/>
          <p:cNvSpPr/>
          <p:nvPr/>
        </p:nvSpPr>
        <p:spPr>
          <a:xfrm>
            <a:off x="5914110" y="1226914"/>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8"/>
          <p:cNvSpPr txBox="1"/>
          <p:nvPr/>
        </p:nvSpPr>
        <p:spPr>
          <a:xfrm>
            <a:off x="6013875" y="1451325"/>
            <a:ext cx="23595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AS A </a:t>
            </a:r>
            <a:r>
              <a:rPr b="1" lang="en">
                <a:latin typeface="Roboto"/>
                <a:ea typeface="Roboto"/>
                <a:cs typeface="Roboto"/>
                <a:sym typeface="Roboto"/>
              </a:rPr>
              <a:t>marketing analyst</a:t>
            </a:r>
            <a:endParaRPr b="1">
              <a:latin typeface="Roboto"/>
              <a:ea typeface="Roboto"/>
              <a:cs typeface="Roboto"/>
              <a:sym typeface="Roboto"/>
            </a:endParaRPr>
          </a:p>
        </p:txBody>
      </p:sp>
      <p:sp>
        <p:nvSpPr>
          <p:cNvPr id="891" name="Google Shape;891;p78"/>
          <p:cNvSpPr/>
          <p:nvPr/>
        </p:nvSpPr>
        <p:spPr>
          <a:xfrm flipH="1">
            <a:off x="282377" y="2206488"/>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2" name="Google Shape;892;p78"/>
          <p:cNvSpPr/>
          <p:nvPr/>
        </p:nvSpPr>
        <p:spPr>
          <a:xfrm>
            <a:off x="282905" y="2447227"/>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8"/>
          <p:cNvSpPr/>
          <p:nvPr/>
        </p:nvSpPr>
        <p:spPr>
          <a:xfrm flipH="1">
            <a:off x="3094609" y="2206455"/>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4" name="Google Shape;894;p78"/>
          <p:cNvSpPr/>
          <p:nvPr/>
        </p:nvSpPr>
        <p:spPr>
          <a:xfrm>
            <a:off x="3094893" y="2447190"/>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8"/>
          <p:cNvSpPr txBox="1"/>
          <p:nvPr/>
        </p:nvSpPr>
        <p:spPr>
          <a:xfrm>
            <a:off x="3066151" y="2666400"/>
            <a:ext cx="31938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What is the user trying to achieve? </a:t>
            </a:r>
            <a:endParaRPr>
              <a:latin typeface="Roboto"/>
              <a:ea typeface="Roboto"/>
              <a:cs typeface="Roboto"/>
              <a:sym typeface="Roboto"/>
            </a:endParaRPr>
          </a:p>
        </p:txBody>
      </p:sp>
      <p:sp>
        <p:nvSpPr>
          <p:cNvPr id="896" name="Google Shape;896;p78"/>
          <p:cNvSpPr txBox="1"/>
          <p:nvPr/>
        </p:nvSpPr>
        <p:spPr>
          <a:xfrm>
            <a:off x="386838" y="2687950"/>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I</a:t>
            </a:r>
            <a:r>
              <a:rPr lang="en">
                <a:solidFill>
                  <a:schemeClr val="dk1"/>
                </a:solidFill>
                <a:latin typeface="Roboto"/>
                <a:ea typeface="Roboto"/>
                <a:cs typeface="Roboto"/>
                <a:sym typeface="Roboto"/>
              </a:rPr>
              <a:t> want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&lt;some goal&gt;</a:t>
            </a:r>
            <a:endParaRPr>
              <a:solidFill>
                <a:srgbClr val="FFFFFF"/>
              </a:solidFill>
              <a:highlight>
                <a:srgbClr val="000000"/>
              </a:highlight>
              <a:latin typeface="Roboto"/>
              <a:ea typeface="Roboto"/>
              <a:cs typeface="Roboto"/>
              <a:sym typeface="Roboto"/>
            </a:endParaRPr>
          </a:p>
        </p:txBody>
      </p:sp>
      <p:sp>
        <p:nvSpPr>
          <p:cNvPr id="897" name="Google Shape;897;p78"/>
          <p:cNvSpPr/>
          <p:nvPr/>
        </p:nvSpPr>
        <p:spPr>
          <a:xfrm flipH="1">
            <a:off x="5911245" y="2205375"/>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8" name="Google Shape;898;p78"/>
          <p:cNvSpPr/>
          <p:nvPr/>
        </p:nvSpPr>
        <p:spPr>
          <a:xfrm>
            <a:off x="5911773" y="2446114"/>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8"/>
          <p:cNvSpPr txBox="1"/>
          <p:nvPr/>
        </p:nvSpPr>
        <p:spPr>
          <a:xfrm>
            <a:off x="6011553" y="2670525"/>
            <a:ext cx="30192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I WANT to </a:t>
            </a:r>
            <a:r>
              <a:rPr b="1" lang="en">
                <a:latin typeface="Roboto"/>
                <a:ea typeface="Roboto"/>
                <a:cs typeface="Roboto"/>
                <a:sym typeface="Roboto"/>
              </a:rPr>
              <a:t>see referral traffic</a:t>
            </a:r>
            <a:endParaRPr b="1">
              <a:latin typeface="Roboto"/>
              <a:ea typeface="Roboto"/>
              <a:cs typeface="Roboto"/>
              <a:sym typeface="Roboto"/>
            </a:endParaRPr>
          </a:p>
        </p:txBody>
      </p:sp>
      <p:sp>
        <p:nvSpPr>
          <p:cNvPr id="900" name="Google Shape;900;p78"/>
          <p:cNvSpPr/>
          <p:nvPr/>
        </p:nvSpPr>
        <p:spPr>
          <a:xfrm flipH="1">
            <a:off x="282377" y="3443263"/>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1" name="Google Shape;901;p78"/>
          <p:cNvSpPr/>
          <p:nvPr/>
        </p:nvSpPr>
        <p:spPr>
          <a:xfrm>
            <a:off x="282905" y="3684002"/>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8"/>
          <p:cNvSpPr/>
          <p:nvPr/>
        </p:nvSpPr>
        <p:spPr>
          <a:xfrm flipH="1">
            <a:off x="3094609" y="3443230"/>
            <a:ext cx="30192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3" name="Google Shape;903;p78"/>
          <p:cNvSpPr/>
          <p:nvPr/>
        </p:nvSpPr>
        <p:spPr>
          <a:xfrm>
            <a:off x="3094893" y="3683965"/>
            <a:ext cx="30192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8"/>
          <p:cNvSpPr txBox="1"/>
          <p:nvPr/>
        </p:nvSpPr>
        <p:spPr>
          <a:xfrm>
            <a:off x="3066138" y="3903175"/>
            <a:ext cx="28716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Why do they want to achieve this?</a:t>
            </a:r>
            <a:endParaRPr>
              <a:latin typeface="Roboto"/>
              <a:ea typeface="Roboto"/>
              <a:cs typeface="Roboto"/>
              <a:sym typeface="Roboto"/>
            </a:endParaRPr>
          </a:p>
        </p:txBody>
      </p:sp>
      <p:sp>
        <p:nvSpPr>
          <p:cNvPr id="905" name="Google Shape;905;p78"/>
          <p:cNvSpPr txBox="1"/>
          <p:nvPr/>
        </p:nvSpPr>
        <p:spPr>
          <a:xfrm>
            <a:off x="386838" y="3924725"/>
            <a:ext cx="26055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(so that</a:t>
            </a:r>
            <a:r>
              <a:rPr lang="en">
                <a:solidFill>
                  <a:schemeClr val="dk1"/>
                </a:solidFill>
              </a:rPr>
              <a:t> </a:t>
            </a:r>
            <a:r>
              <a:rPr lang="en">
                <a:solidFill>
                  <a:srgbClr val="FFFFFF"/>
                </a:solidFill>
                <a:highlight>
                  <a:srgbClr val="000000"/>
                </a:highlight>
                <a:latin typeface="Inconsolata"/>
                <a:ea typeface="Inconsolata"/>
                <a:cs typeface="Inconsolata"/>
                <a:sym typeface="Inconsolata"/>
              </a:rPr>
              <a:t>&lt;benefit&gt;</a:t>
            </a:r>
            <a:r>
              <a:rPr lang="en">
                <a:solidFill>
                  <a:schemeClr val="dk1"/>
                </a:solidFill>
                <a:latin typeface="Roboto"/>
                <a:ea typeface="Roboto"/>
                <a:cs typeface="Roboto"/>
                <a:sym typeface="Roboto"/>
              </a:rPr>
              <a:t>).</a:t>
            </a:r>
            <a:endParaRPr>
              <a:solidFill>
                <a:srgbClr val="FFFFFF"/>
              </a:solidFill>
              <a:highlight>
                <a:srgbClr val="000000"/>
              </a:highlight>
              <a:latin typeface="Roboto"/>
              <a:ea typeface="Roboto"/>
              <a:cs typeface="Roboto"/>
              <a:sym typeface="Roboto"/>
            </a:endParaRPr>
          </a:p>
        </p:txBody>
      </p:sp>
      <p:sp>
        <p:nvSpPr>
          <p:cNvPr id="906" name="Google Shape;906;p78"/>
          <p:cNvSpPr/>
          <p:nvPr/>
        </p:nvSpPr>
        <p:spPr>
          <a:xfrm flipH="1">
            <a:off x="5911245" y="3442150"/>
            <a:ext cx="3019500" cy="224400"/>
          </a:xfrm>
          <a:prstGeom prst="parallelogram">
            <a:avLst>
              <a:gd fmla="val 96952" name="adj"/>
            </a:avLst>
          </a:prstGeom>
          <a:solidFill>
            <a:srgbClr val="FEC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7" name="Google Shape;907;p78"/>
          <p:cNvSpPr/>
          <p:nvPr/>
        </p:nvSpPr>
        <p:spPr>
          <a:xfrm>
            <a:off x="5911773" y="3682889"/>
            <a:ext cx="3019500" cy="224400"/>
          </a:xfrm>
          <a:prstGeom prst="parallelogram">
            <a:avLst>
              <a:gd fmla="val 96952" name="adj"/>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8"/>
          <p:cNvSpPr txBox="1"/>
          <p:nvPr/>
        </p:nvSpPr>
        <p:spPr>
          <a:xfrm>
            <a:off x="6011554" y="3907300"/>
            <a:ext cx="30750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a:latin typeface="Roboto"/>
                <a:ea typeface="Roboto"/>
                <a:cs typeface="Roboto"/>
                <a:sym typeface="Roboto"/>
              </a:rPr>
              <a:t>SO THAT I can </a:t>
            </a:r>
            <a:r>
              <a:rPr b="1" lang="en">
                <a:latin typeface="Roboto"/>
                <a:ea typeface="Roboto"/>
                <a:cs typeface="Roboto"/>
                <a:sym typeface="Roboto"/>
              </a:rPr>
              <a:t>convert more leads</a:t>
            </a:r>
            <a:endParaRPr b="1">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79"/>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acceptance criteria?</a:t>
            </a:r>
            <a:endParaRPr/>
          </a:p>
        </p:txBody>
      </p:sp>
      <p:sp>
        <p:nvSpPr>
          <p:cNvPr id="914" name="Google Shape;914;p7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8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Acceptance Criteria</a:t>
            </a:r>
            <a:endParaRPr/>
          </a:p>
        </p:txBody>
      </p:sp>
      <p:sp>
        <p:nvSpPr>
          <p:cNvPr id="920" name="Google Shape;920;p8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21" name="Google Shape;921;p80"/>
          <p:cNvSpPr/>
          <p:nvPr/>
        </p:nvSpPr>
        <p:spPr>
          <a:xfrm flipH="1">
            <a:off x="285688" y="9872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22" name="Google Shape;922;p80"/>
          <p:cNvSpPr/>
          <p:nvPr/>
        </p:nvSpPr>
        <p:spPr>
          <a:xfrm>
            <a:off x="286489" y="12280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0"/>
          <p:cNvSpPr/>
          <p:nvPr/>
        </p:nvSpPr>
        <p:spPr>
          <a:xfrm flipH="1">
            <a:off x="4479230" y="987275"/>
            <a:ext cx="4351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24" name="Google Shape;924;p80"/>
          <p:cNvSpPr/>
          <p:nvPr/>
        </p:nvSpPr>
        <p:spPr>
          <a:xfrm>
            <a:off x="4479812" y="1228011"/>
            <a:ext cx="4351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0"/>
          <p:cNvSpPr txBox="1"/>
          <p:nvPr/>
        </p:nvSpPr>
        <p:spPr>
          <a:xfrm>
            <a:off x="4637200" y="14472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solidFill>
                  <a:srgbClr val="9E9E9E"/>
                </a:solidFill>
                <a:latin typeface="Roboto"/>
                <a:ea typeface="Roboto"/>
                <a:cs typeface="Roboto"/>
                <a:sym typeface="Roboto"/>
              </a:rPr>
              <a:t>GIVEN I am an authenticated user</a:t>
            </a:r>
            <a:endParaRPr sz="1600">
              <a:solidFill>
                <a:srgbClr val="9E9E9E"/>
              </a:solidFill>
              <a:latin typeface="Roboto"/>
              <a:ea typeface="Roboto"/>
              <a:cs typeface="Roboto"/>
              <a:sym typeface="Roboto"/>
            </a:endParaRPr>
          </a:p>
        </p:txBody>
      </p:sp>
      <p:sp>
        <p:nvSpPr>
          <p:cNvPr id="926" name="Google Shape;926;p80"/>
          <p:cNvSpPr txBox="1"/>
          <p:nvPr/>
        </p:nvSpPr>
        <p:spPr>
          <a:xfrm>
            <a:off x="389175" y="14687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GIVEN some precondition </a:t>
            </a:r>
            <a:endParaRPr sz="1600">
              <a:solidFill>
                <a:srgbClr val="FFFFFF"/>
              </a:solidFill>
              <a:highlight>
                <a:srgbClr val="000000"/>
              </a:highlight>
              <a:latin typeface="Roboto"/>
              <a:ea typeface="Roboto"/>
              <a:cs typeface="Roboto"/>
              <a:sym typeface="Roboto"/>
            </a:endParaRPr>
          </a:p>
        </p:txBody>
      </p:sp>
      <p:sp>
        <p:nvSpPr>
          <p:cNvPr id="927" name="Google Shape;927;p80"/>
          <p:cNvSpPr/>
          <p:nvPr/>
        </p:nvSpPr>
        <p:spPr>
          <a:xfrm flipH="1">
            <a:off x="299338" y="22064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28" name="Google Shape;928;p80"/>
          <p:cNvSpPr/>
          <p:nvPr/>
        </p:nvSpPr>
        <p:spPr>
          <a:xfrm>
            <a:off x="300139" y="24472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0"/>
          <p:cNvSpPr/>
          <p:nvPr/>
        </p:nvSpPr>
        <p:spPr>
          <a:xfrm flipH="1">
            <a:off x="4492880" y="2206475"/>
            <a:ext cx="4351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30" name="Google Shape;930;p80"/>
          <p:cNvSpPr/>
          <p:nvPr/>
        </p:nvSpPr>
        <p:spPr>
          <a:xfrm>
            <a:off x="4493462" y="2447211"/>
            <a:ext cx="4351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0"/>
          <p:cNvSpPr txBox="1"/>
          <p:nvPr/>
        </p:nvSpPr>
        <p:spPr>
          <a:xfrm>
            <a:off x="4650850" y="26664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solidFill>
                  <a:srgbClr val="9E9E9E"/>
                </a:solidFill>
                <a:latin typeface="Roboto"/>
                <a:ea typeface="Roboto"/>
                <a:cs typeface="Roboto"/>
                <a:sym typeface="Roboto"/>
              </a:rPr>
              <a:t>WHEN I request a range of referral traffic  </a:t>
            </a:r>
            <a:endParaRPr sz="1600">
              <a:solidFill>
                <a:srgbClr val="9E9E9E"/>
              </a:solidFill>
              <a:latin typeface="Roboto"/>
              <a:ea typeface="Roboto"/>
              <a:cs typeface="Roboto"/>
              <a:sym typeface="Roboto"/>
            </a:endParaRPr>
          </a:p>
        </p:txBody>
      </p:sp>
      <p:sp>
        <p:nvSpPr>
          <p:cNvPr id="932" name="Google Shape;932;p80"/>
          <p:cNvSpPr txBox="1"/>
          <p:nvPr/>
        </p:nvSpPr>
        <p:spPr>
          <a:xfrm>
            <a:off x="402825" y="26879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WHEN I do some action</a:t>
            </a:r>
            <a:endParaRPr sz="1600">
              <a:solidFill>
                <a:srgbClr val="FFFFFF"/>
              </a:solidFill>
              <a:highlight>
                <a:srgbClr val="000000"/>
              </a:highlight>
              <a:latin typeface="Roboto"/>
              <a:ea typeface="Roboto"/>
              <a:cs typeface="Roboto"/>
              <a:sym typeface="Roboto"/>
            </a:endParaRPr>
          </a:p>
        </p:txBody>
      </p:sp>
      <p:sp>
        <p:nvSpPr>
          <p:cNvPr id="933" name="Google Shape;933;p80"/>
          <p:cNvSpPr/>
          <p:nvPr/>
        </p:nvSpPr>
        <p:spPr>
          <a:xfrm flipH="1">
            <a:off x="299338" y="34256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34" name="Google Shape;934;p80"/>
          <p:cNvSpPr/>
          <p:nvPr/>
        </p:nvSpPr>
        <p:spPr>
          <a:xfrm>
            <a:off x="300139" y="36664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0"/>
          <p:cNvSpPr/>
          <p:nvPr/>
        </p:nvSpPr>
        <p:spPr>
          <a:xfrm flipH="1">
            <a:off x="4492880" y="3425675"/>
            <a:ext cx="4351200" cy="224400"/>
          </a:xfrm>
          <a:prstGeom prst="parallelogram">
            <a:avLst>
              <a:gd fmla="val 96952" name="adj"/>
            </a:avLst>
          </a:prstGeom>
          <a:solidFill>
            <a:srgbClr val="D4D4D4">
              <a:alpha val="91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36" name="Google Shape;936;p80"/>
          <p:cNvSpPr/>
          <p:nvPr/>
        </p:nvSpPr>
        <p:spPr>
          <a:xfrm>
            <a:off x="4493462" y="3666411"/>
            <a:ext cx="4351200" cy="224400"/>
          </a:xfrm>
          <a:prstGeom prst="parallelogram">
            <a:avLst>
              <a:gd fmla="val 96952" name="adj"/>
            </a:avLst>
          </a:prstGeom>
          <a:solidFill>
            <a:srgbClr val="A9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0"/>
          <p:cNvSpPr txBox="1"/>
          <p:nvPr/>
        </p:nvSpPr>
        <p:spPr>
          <a:xfrm>
            <a:off x="4650850" y="38856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solidFill>
                  <a:srgbClr val="9E9E9E"/>
                </a:solidFill>
                <a:latin typeface="Roboto"/>
                <a:ea typeface="Roboto"/>
                <a:cs typeface="Roboto"/>
                <a:sym typeface="Roboto"/>
              </a:rPr>
              <a:t>THEN a chart is generated</a:t>
            </a:r>
            <a:endParaRPr sz="1600">
              <a:solidFill>
                <a:srgbClr val="9E9E9E"/>
              </a:solidFill>
              <a:latin typeface="Roboto"/>
              <a:ea typeface="Roboto"/>
              <a:cs typeface="Roboto"/>
              <a:sym typeface="Roboto"/>
            </a:endParaRPr>
          </a:p>
        </p:txBody>
      </p:sp>
      <p:sp>
        <p:nvSpPr>
          <p:cNvPr id="938" name="Google Shape;938;p80"/>
          <p:cNvSpPr txBox="1"/>
          <p:nvPr/>
        </p:nvSpPr>
        <p:spPr>
          <a:xfrm>
            <a:off x="402825" y="39071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THEN I expect some result</a:t>
            </a:r>
            <a:endParaRPr sz="1600">
              <a:solidFill>
                <a:srgbClr val="FFFFFF"/>
              </a:solidFill>
              <a:highlight>
                <a:srgbClr val="000000"/>
              </a:highlight>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8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Acceptance Criteria</a:t>
            </a:r>
            <a:endParaRPr/>
          </a:p>
        </p:txBody>
      </p:sp>
      <p:sp>
        <p:nvSpPr>
          <p:cNvPr id="944" name="Google Shape;944;p8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45" name="Google Shape;945;p81"/>
          <p:cNvSpPr/>
          <p:nvPr/>
        </p:nvSpPr>
        <p:spPr>
          <a:xfrm flipH="1">
            <a:off x="285688" y="9872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46" name="Google Shape;946;p81"/>
          <p:cNvSpPr/>
          <p:nvPr/>
        </p:nvSpPr>
        <p:spPr>
          <a:xfrm>
            <a:off x="286489" y="12280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1"/>
          <p:cNvSpPr/>
          <p:nvPr/>
        </p:nvSpPr>
        <p:spPr>
          <a:xfrm flipH="1">
            <a:off x="4479230" y="987275"/>
            <a:ext cx="43512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48" name="Google Shape;948;p81"/>
          <p:cNvSpPr/>
          <p:nvPr/>
        </p:nvSpPr>
        <p:spPr>
          <a:xfrm>
            <a:off x="4479812" y="1228011"/>
            <a:ext cx="43512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1"/>
          <p:cNvSpPr txBox="1"/>
          <p:nvPr/>
        </p:nvSpPr>
        <p:spPr>
          <a:xfrm>
            <a:off x="4637200" y="14472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latin typeface="Roboto"/>
                <a:ea typeface="Roboto"/>
                <a:cs typeface="Roboto"/>
                <a:sym typeface="Roboto"/>
              </a:rPr>
              <a:t>GIVEN I</a:t>
            </a:r>
            <a:r>
              <a:rPr b="1" lang="en" sz="1600">
                <a:latin typeface="Roboto"/>
                <a:ea typeface="Roboto"/>
                <a:cs typeface="Roboto"/>
                <a:sym typeface="Roboto"/>
              </a:rPr>
              <a:t> am an authenticated user</a:t>
            </a:r>
            <a:endParaRPr b="1" sz="1600">
              <a:latin typeface="Roboto"/>
              <a:ea typeface="Roboto"/>
              <a:cs typeface="Roboto"/>
              <a:sym typeface="Roboto"/>
            </a:endParaRPr>
          </a:p>
        </p:txBody>
      </p:sp>
      <p:sp>
        <p:nvSpPr>
          <p:cNvPr id="950" name="Google Shape;950;p81"/>
          <p:cNvSpPr txBox="1"/>
          <p:nvPr/>
        </p:nvSpPr>
        <p:spPr>
          <a:xfrm>
            <a:off x="389175" y="14687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GIVEN some precondition </a:t>
            </a:r>
            <a:endParaRPr sz="1600">
              <a:solidFill>
                <a:srgbClr val="FFFFFF"/>
              </a:solidFill>
              <a:highlight>
                <a:srgbClr val="000000"/>
              </a:highlight>
              <a:latin typeface="Roboto"/>
              <a:ea typeface="Roboto"/>
              <a:cs typeface="Roboto"/>
              <a:sym typeface="Roboto"/>
            </a:endParaRPr>
          </a:p>
        </p:txBody>
      </p:sp>
      <p:sp>
        <p:nvSpPr>
          <p:cNvPr id="951" name="Google Shape;951;p81"/>
          <p:cNvSpPr/>
          <p:nvPr/>
        </p:nvSpPr>
        <p:spPr>
          <a:xfrm flipH="1">
            <a:off x="299338" y="22064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52" name="Google Shape;952;p81"/>
          <p:cNvSpPr/>
          <p:nvPr/>
        </p:nvSpPr>
        <p:spPr>
          <a:xfrm>
            <a:off x="300139" y="24472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1"/>
          <p:cNvSpPr/>
          <p:nvPr/>
        </p:nvSpPr>
        <p:spPr>
          <a:xfrm flipH="1">
            <a:off x="4492880" y="2206475"/>
            <a:ext cx="43512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54" name="Google Shape;954;p81"/>
          <p:cNvSpPr/>
          <p:nvPr/>
        </p:nvSpPr>
        <p:spPr>
          <a:xfrm>
            <a:off x="4493462" y="2447211"/>
            <a:ext cx="43512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1"/>
          <p:cNvSpPr txBox="1"/>
          <p:nvPr/>
        </p:nvSpPr>
        <p:spPr>
          <a:xfrm>
            <a:off x="4650850" y="26664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latin typeface="Roboto"/>
                <a:ea typeface="Roboto"/>
                <a:cs typeface="Roboto"/>
                <a:sym typeface="Roboto"/>
              </a:rPr>
              <a:t>WHEN I </a:t>
            </a:r>
            <a:r>
              <a:rPr b="1" lang="en" sz="1600">
                <a:latin typeface="Roboto"/>
                <a:ea typeface="Roboto"/>
                <a:cs typeface="Roboto"/>
                <a:sym typeface="Roboto"/>
              </a:rPr>
              <a:t>request a range of referral traffic </a:t>
            </a:r>
            <a:r>
              <a:rPr lang="en" sz="1600">
                <a:latin typeface="Roboto"/>
                <a:ea typeface="Roboto"/>
                <a:cs typeface="Roboto"/>
                <a:sym typeface="Roboto"/>
              </a:rPr>
              <a:t> </a:t>
            </a:r>
            <a:endParaRPr sz="1600">
              <a:latin typeface="Roboto"/>
              <a:ea typeface="Roboto"/>
              <a:cs typeface="Roboto"/>
              <a:sym typeface="Roboto"/>
            </a:endParaRPr>
          </a:p>
        </p:txBody>
      </p:sp>
      <p:sp>
        <p:nvSpPr>
          <p:cNvPr id="956" name="Google Shape;956;p81"/>
          <p:cNvSpPr txBox="1"/>
          <p:nvPr/>
        </p:nvSpPr>
        <p:spPr>
          <a:xfrm>
            <a:off x="402825" y="26879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WHEN I do some action</a:t>
            </a:r>
            <a:endParaRPr sz="1600">
              <a:solidFill>
                <a:srgbClr val="FFFFFF"/>
              </a:solidFill>
              <a:highlight>
                <a:srgbClr val="000000"/>
              </a:highlight>
              <a:latin typeface="Roboto"/>
              <a:ea typeface="Roboto"/>
              <a:cs typeface="Roboto"/>
              <a:sym typeface="Roboto"/>
            </a:endParaRPr>
          </a:p>
        </p:txBody>
      </p:sp>
      <p:sp>
        <p:nvSpPr>
          <p:cNvPr id="957" name="Google Shape;957;p81"/>
          <p:cNvSpPr/>
          <p:nvPr/>
        </p:nvSpPr>
        <p:spPr>
          <a:xfrm flipH="1">
            <a:off x="299338" y="3425683"/>
            <a:ext cx="43515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58" name="Google Shape;958;p81"/>
          <p:cNvSpPr/>
          <p:nvPr/>
        </p:nvSpPr>
        <p:spPr>
          <a:xfrm>
            <a:off x="300139" y="3666422"/>
            <a:ext cx="43515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1"/>
          <p:cNvSpPr/>
          <p:nvPr/>
        </p:nvSpPr>
        <p:spPr>
          <a:xfrm flipH="1">
            <a:off x="4492880" y="3425675"/>
            <a:ext cx="4351200" cy="224400"/>
          </a:xfrm>
          <a:prstGeom prst="parallelogram">
            <a:avLst>
              <a:gd fmla="val 96952" name="adj"/>
            </a:avLst>
          </a:prstGeom>
          <a:solidFill>
            <a:srgbClr val="00D6CB">
              <a:alpha val="66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0" name="Google Shape;960;p81"/>
          <p:cNvSpPr/>
          <p:nvPr/>
        </p:nvSpPr>
        <p:spPr>
          <a:xfrm>
            <a:off x="4493462" y="3666411"/>
            <a:ext cx="4351200" cy="224400"/>
          </a:xfrm>
          <a:prstGeom prst="parallelogram">
            <a:avLst>
              <a:gd fmla="val 96952"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1"/>
          <p:cNvSpPr txBox="1"/>
          <p:nvPr/>
        </p:nvSpPr>
        <p:spPr>
          <a:xfrm>
            <a:off x="4650850" y="3885600"/>
            <a:ext cx="3959700" cy="3744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lang="en" sz="1600">
                <a:latin typeface="Roboto"/>
                <a:ea typeface="Roboto"/>
                <a:cs typeface="Roboto"/>
                <a:sym typeface="Roboto"/>
              </a:rPr>
              <a:t>THEN a </a:t>
            </a:r>
            <a:r>
              <a:rPr b="1" lang="en" sz="1600">
                <a:latin typeface="Roboto"/>
                <a:ea typeface="Roboto"/>
                <a:cs typeface="Roboto"/>
                <a:sym typeface="Roboto"/>
              </a:rPr>
              <a:t>chart is generated</a:t>
            </a:r>
            <a:endParaRPr b="1" sz="1600">
              <a:latin typeface="Roboto"/>
              <a:ea typeface="Roboto"/>
              <a:cs typeface="Roboto"/>
              <a:sym typeface="Roboto"/>
            </a:endParaRPr>
          </a:p>
        </p:txBody>
      </p:sp>
      <p:sp>
        <p:nvSpPr>
          <p:cNvPr id="962" name="Google Shape;962;p81"/>
          <p:cNvSpPr txBox="1"/>
          <p:nvPr/>
        </p:nvSpPr>
        <p:spPr>
          <a:xfrm>
            <a:off x="402825" y="3907150"/>
            <a:ext cx="3725700" cy="374400"/>
          </a:xfrm>
          <a:prstGeom prst="rect">
            <a:avLst/>
          </a:prstGeom>
          <a:noFill/>
          <a:ln>
            <a:noFill/>
          </a:ln>
        </p:spPr>
        <p:txBody>
          <a:bodyPr anchorCtr="0" anchor="t" bIns="0"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oboto"/>
                <a:ea typeface="Roboto"/>
                <a:cs typeface="Roboto"/>
                <a:sym typeface="Roboto"/>
              </a:rPr>
              <a:t>THEN I expect some result</a:t>
            </a:r>
            <a:endParaRPr sz="1600">
              <a:solidFill>
                <a:srgbClr val="FFFFFF"/>
              </a:solidFill>
              <a:highlight>
                <a:srgbClr val="000000"/>
              </a:highlight>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82"/>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an Issue?</a:t>
            </a:r>
            <a:endParaRPr/>
          </a:p>
        </p:txBody>
      </p:sp>
      <p:sp>
        <p:nvSpPr>
          <p:cNvPr id="968" name="Google Shape;968;p8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D6CB">
            <a:alpha val="56420"/>
          </a:srgbClr>
        </a:solidFill>
      </p:bgPr>
    </p:bg>
    <p:spTree>
      <p:nvGrpSpPr>
        <p:cNvPr id="972" name="Shape 972"/>
        <p:cNvGrpSpPr/>
        <p:nvPr/>
      </p:nvGrpSpPr>
      <p:grpSpPr>
        <a:xfrm>
          <a:off x="0" y="0"/>
          <a:ext cx="0" cy="0"/>
          <a:chOff x="0" y="0"/>
          <a:chExt cx="0" cy="0"/>
        </a:xfrm>
      </p:grpSpPr>
      <p:sp>
        <p:nvSpPr>
          <p:cNvPr id="973" name="Google Shape;973;p8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Issues</a:t>
            </a:r>
            <a:endParaRPr/>
          </a:p>
        </p:txBody>
      </p:sp>
      <p:sp>
        <p:nvSpPr>
          <p:cNvPr id="974" name="Google Shape;974;p83"/>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Use issues to track ideas, enhancements, tasks, or bugs for work on GitHub.</a:t>
            </a:r>
            <a:endParaRPr/>
          </a:p>
        </p:txBody>
      </p:sp>
      <p:sp>
        <p:nvSpPr>
          <p:cNvPr id="975" name="Google Shape;975;p8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hlinkClick r:id="rId3"/>
              </a:rPr>
              <a:t>help.github.com</a:t>
            </a:r>
            <a:endParaRPr/>
          </a:p>
        </p:txBody>
      </p:sp>
      <p:pic>
        <p:nvPicPr>
          <p:cNvPr id="976" name="Google Shape;976;p83"/>
          <p:cNvPicPr preferRelativeResize="0"/>
          <p:nvPr/>
        </p:nvPicPr>
        <p:blipFill>
          <a:blip r:embed="rId4">
            <a:alphaModFix/>
          </a:blip>
          <a:stretch>
            <a:fillRect/>
          </a:stretch>
        </p:blipFill>
        <p:spPr>
          <a:xfrm>
            <a:off x="1606192" y="1193175"/>
            <a:ext cx="5931617" cy="3571075"/>
          </a:xfrm>
          <a:prstGeom prst="rect">
            <a:avLst/>
          </a:prstGeom>
          <a:noFill/>
          <a:ln cap="flat" cmpd="sng" w="9525">
            <a:solidFill>
              <a:srgbClr val="666666"/>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84"/>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GitHub Issues</a:t>
            </a:r>
            <a:endParaRPr/>
          </a:p>
        </p:txBody>
      </p:sp>
      <p:sp>
        <p:nvSpPr>
          <p:cNvPr id="982" name="Google Shape;982;p8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85"/>
          <p:cNvSpPr txBox="1"/>
          <p:nvPr>
            <p:ph type="title"/>
          </p:nvPr>
        </p:nvSpPr>
        <p:spPr>
          <a:xfrm>
            <a:off x="1400" y="274875"/>
            <a:ext cx="9144000" cy="3265800"/>
          </a:xfrm>
          <a:prstGeom prst="rect">
            <a:avLst/>
          </a:prstGeom>
        </p:spPr>
        <p:txBody>
          <a:bodyPr anchorCtr="0" anchor="t" bIns="91425" lIns="1737350" spcFirstLastPara="1" rIns="91425" wrap="square" tIns="457200">
            <a:noAutofit/>
          </a:bodyPr>
          <a:lstStyle/>
          <a:p>
            <a:pPr indent="0" lvl="0" marL="0" rtl="0" algn="l">
              <a:spcBef>
                <a:spcPts val="0"/>
              </a:spcBef>
              <a:spcAft>
                <a:spcPts val="0"/>
              </a:spcAft>
              <a:buNone/>
            </a:pPr>
            <a:r>
              <a:rPr lang="en" sz="3300"/>
              <a:t>Student Activity: User Stories</a:t>
            </a:r>
            <a:r>
              <a:rPr lang="en" sz="2100"/>
              <a:t> </a:t>
            </a:r>
            <a:endParaRPr sz="2100"/>
          </a:p>
          <a:p>
            <a:pPr indent="0" lvl="0" marL="0" rtl="0" algn="l">
              <a:spcBef>
                <a:spcPts val="800"/>
              </a:spcBef>
              <a:spcAft>
                <a:spcPts val="800"/>
              </a:spcAft>
              <a:buNone/>
            </a:pPr>
            <a:r>
              <a:rPr lang="en" sz="2000">
                <a:latin typeface="Roboto"/>
                <a:ea typeface="Roboto"/>
                <a:cs typeface="Roboto"/>
                <a:sym typeface="Roboto"/>
              </a:rPr>
              <a:t>User stories help provide context for a development </a:t>
            </a:r>
            <a:br>
              <a:rPr lang="en" sz="2000">
                <a:latin typeface="Roboto"/>
                <a:ea typeface="Roboto"/>
                <a:cs typeface="Roboto"/>
                <a:sym typeface="Roboto"/>
              </a:rPr>
            </a:br>
            <a:r>
              <a:rPr lang="en" sz="2000">
                <a:latin typeface="Roboto"/>
                <a:ea typeface="Roboto"/>
                <a:cs typeface="Roboto"/>
                <a:sym typeface="Roboto"/>
              </a:rPr>
              <a:t>team and their efforts moving forward</a:t>
            </a:r>
            <a:endParaRPr sz="2000">
              <a:latin typeface="Roboto"/>
              <a:ea typeface="Roboto"/>
              <a:cs typeface="Roboto"/>
              <a:sym typeface="Roboto"/>
            </a:endParaRPr>
          </a:p>
        </p:txBody>
      </p:sp>
      <p:sp>
        <p:nvSpPr>
          <p:cNvPr id="988" name="Google Shape;988;p8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89" name="Google Shape;989;p85"/>
          <p:cNvSpPr txBox="1"/>
          <p:nvPr>
            <p:ph idx="2" type="title"/>
          </p:nvPr>
        </p:nvSpPr>
        <p:spPr>
          <a:xfrm>
            <a:off x="5901175" y="4309575"/>
            <a:ext cx="28722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5 minutes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8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Student Activity: </a:t>
            </a:r>
            <a:r>
              <a:rPr lang="en">
                <a:latin typeface="Roboto Light"/>
                <a:ea typeface="Roboto Light"/>
                <a:cs typeface="Roboto Light"/>
                <a:sym typeface="Roboto Light"/>
              </a:rPr>
              <a:t>User Stories</a:t>
            </a:r>
            <a:endParaRPr>
              <a:latin typeface="Roboto Light"/>
              <a:ea typeface="Roboto Light"/>
              <a:cs typeface="Roboto Light"/>
              <a:sym typeface="Roboto Light"/>
            </a:endParaRPr>
          </a:p>
        </p:txBody>
      </p:sp>
      <p:sp>
        <p:nvSpPr>
          <p:cNvPr id="995" name="Google Shape;995;p8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96" name="Google Shape;996;p86"/>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In a markdown file or with a pen and piece of paper, create a user story for a mock persona using one of the following prompts: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997" name="Google Shape;997;p86"/>
          <p:cNvSpPr/>
          <p:nvPr/>
        </p:nvSpPr>
        <p:spPr>
          <a:xfrm>
            <a:off x="1352550" y="1531225"/>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A web application that keeps track of a company’s payroll.</a:t>
            </a:r>
            <a:endParaRPr sz="1800">
              <a:latin typeface="Roboto"/>
              <a:ea typeface="Roboto"/>
              <a:cs typeface="Roboto"/>
              <a:sym typeface="Roboto"/>
            </a:endParaRPr>
          </a:p>
        </p:txBody>
      </p:sp>
      <p:grpSp>
        <p:nvGrpSpPr>
          <p:cNvPr id="998" name="Google Shape;998;p86"/>
          <p:cNvGrpSpPr/>
          <p:nvPr/>
        </p:nvGrpSpPr>
        <p:grpSpPr>
          <a:xfrm>
            <a:off x="457200" y="1531213"/>
            <a:ext cx="776889" cy="621300"/>
            <a:chOff x="457200" y="1378813"/>
            <a:chExt cx="776889" cy="621300"/>
          </a:xfrm>
        </p:grpSpPr>
        <p:sp>
          <p:nvSpPr>
            <p:cNvPr id="999" name="Google Shape;999;p86"/>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1000" name="Google Shape;1000;p86"/>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01" name="Google Shape;1001;p86"/>
          <p:cNvGrpSpPr/>
          <p:nvPr/>
        </p:nvGrpSpPr>
        <p:grpSpPr>
          <a:xfrm>
            <a:off x="457200" y="2381125"/>
            <a:ext cx="776889" cy="621300"/>
            <a:chOff x="457200" y="1378813"/>
            <a:chExt cx="776889" cy="621300"/>
          </a:xfrm>
        </p:grpSpPr>
        <p:sp>
          <p:nvSpPr>
            <p:cNvPr id="1002" name="Google Shape;1002;p86"/>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1003" name="Google Shape;1003;p86"/>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04" name="Google Shape;1004;p86"/>
          <p:cNvGrpSpPr/>
          <p:nvPr/>
        </p:nvGrpSpPr>
        <p:grpSpPr>
          <a:xfrm>
            <a:off x="457200" y="3226250"/>
            <a:ext cx="776889" cy="621300"/>
            <a:chOff x="457200" y="1378813"/>
            <a:chExt cx="776889" cy="621300"/>
          </a:xfrm>
        </p:grpSpPr>
        <p:sp>
          <p:nvSpPr>
            <p:cNvPr id="1005" name="Google Shape;1005;p86"/>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006" name="Google Shape;1006;p86"/>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1007" name="Google Shape;1007;p86"/>
          <p:cNvSpPr/>
          <p:nvPr/>
        </p:nvSpPr>
        <p:spPr>
          <a:xfrm>
            <a:off x="1352550" y="2383536"/>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A mobile application that finds nearby restaurants.</a:t>
            </a:r>
            <a:endParaRPr sz="1800">
              <a:latin typeface="Roboto"/>
              <a:ea typeface="Roboto"/>
              <a:cs typeface="Roboto"/>
              <a:sym typeface="Roboto"/>
            </a:endParaRPr>
          </a:p>
        </p:txBody>
      </p:sp>
      <p:sp>
        <p:nvSpPr>
          <p:cNvPr id="1008" name="Google Shape;1008;p86"/>
          <p:cNvSpPr/>
          <p:nvPr/>
        </p:nvSpPr>
        <p:spPr>
          <a:xfrm>
            <a:off x="1352550" y="3226250"/>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A reminder app that keeps track of important tasks.</a:t>
            </a:r>
            <a:endParaRPr sz="18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87"/>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kanban?</a:t>
            </a:r>
            <a:endParaRPr/>
          </a:p>
        </p:txBody>
      </p:sp>
      <p:sp>
        <p:nvSpPr>
          <p:cNvPr id="1014" name="Google Shape;1014;p8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6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685" name="Google Shape;685;p61"/>
          <p:cNvSpPr txBox="1"/>
          <p:nvPr>
            <p:ph idx="1" type="subTitle"/>
          </p:nvPr>
        </p:nvSpPr>
        <p:spPr>
          <a:xfrm>
            <a:off x="0" y="1039700"/>
            <a:ext cx="9187800" cy="3131700"/>
          </a:xfrm>
          <a:prstGeom prst="rect">
            <a:avLst/>
          </a:prstGeom>
        </p:spPr>
        <p:txBody>
          <a:bodyPr anchorCtr="0" anchor="ctr" bIns="182875" lIns="1828800" spcFirstLastPara="1" rIns="1828800" wrap="square" tIns="182875">
            <a:noAutofit/>
          </a:bodyPr>
          <a:lstStyle/>
          <a:p>
            <a:pPr indent="0" lvl="0" marL="0" rtl="0" algn="l">
              <a:lnSpc>
                <a:spcPct val="115000"/>
              </a:lnSpc>
              <a:spcBef>
                <a:spcPts val="0"/>
              </a:spcBef>
              <a:spcAft>
                <a:spcPts val="0"/>
              </a:spcAft>
              <a:buNone/>
            </a:pPr>
            <a:r>
              <a:rPr b="1" lang="en" sz="2300">
                <a:highlight>
                  <a:srgbClr val="FFFF00"/>
                </a:highlight>
              </a:rPr>
              <a:t>Project:</a:t>
            </a:r>
            <a:r>
              <a:rPr lang="en" sz="2300"/>
              <a:t> Any undertaking, carried out individually or collaboratively and possibly involving research or design, that is carefully planned (usually by a project team) to achieve a particular aim.</a:t>
            </a:r>
            <a:endParaRPr sz="2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88"/>
          <p:cNvSpPr/>
          <p:nvPr/>
        </p:nvSpPr>
        <p:spPr>
          <a:xfrm>
            <a:off x="678579" y="3264587"/>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20" name="Google Shape;1020;p88"/>
          <p:cNvSpPr/>
          <p:nvPr/>
        </p:nvSpPr>
        <p:spPr>
          <a:xfrm>
            <a:off x="639718" y="2439765"/>
            <a:ext cx="952500" cy="938400"/>
          </a:xfrm>
          <a:prstGeom prst="rect">
            <a:avLst/>
          </a:prstGeom>
          <a:solidFill>
            <a:srgbClr val="FECF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21" name="Google Shape;1021;p88"/>
          <p:cNvSpPr/>
          <p:nvPr/>
        </p:nvSpPr>
        <p:spPr>
          <a:xfrm>
            <a:off x="639717" y="2439764"/>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22" name="Google Shape;1022;p8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Kanban</a:t>
            </a:r>
            <a:endParaRPr/>
          </a:p>
        </p:txBody>
      </p:sp>
      <p:sp>
        <p:nvSpPr>
          <p:cNvPr id="1023" name="Google Shape;1023;p8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24" name="Google Shape;1024;p88"/>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Kanban is a project management tool that visualizes work through cards representing User Stories or Issues.</a:t>
            </a:r>
            <a:endParaRPr/>
          </a:p>
          <a:p>
            <a:pPr indent="0" lvl="0" marL="0" rtl="0" algn="l">
              <a:spcBef>
                <a:spcPts val="0"/>
              </a:spcBef>
              <a:spcAft>
                <a:spcPts val="0"/>
              </a:spcAft>
              <a:buNone/>
            </a:pPr>
            <a:r>
              <a:t/>
            </a:r>
            <a:endParaRPr/>
          </a:p>
          <a:p>
            <a:pPr indent="0" lvl="0" marL="0" rtl="0" algn="l">
              <a:spcBef>
                <a:spcPts val="0"/>
              </a:spcBef>
              <a:spcAft>
                <a:spcPts val="800"/>
              </a:spcAft>
              <a:buClr>
                <a:schemeClr val="dk1"/>
              </a:buClr>
              <a:buSzPts val="1100"/>
              <a:buFont typeface="Arial"/>
              <a:buNone/>
            </a:pPr>
            <a:r>
              <a:rPr lang="en">
                <a:solidFill>
                  <a:schemeClr val="dk1"/>
                </a:solidFill>
              </a:rPr>
              <a:t>In their simplest form, Kanban boards are broken into three columns:</a:t>
            </a:r>
            <a:endParaRPr/>
          </a:p>
        </p:txBody>
      </p:sp>
      <p:graphicFrame>
        <p:nvGraphicFramePr>
          <p:cNvPr id="1025" name="Google Shape;1025;p88"/>
          <p:cNvGraphicFramePr/>
          <p:nvPr/>
        </p:nvGraphicFramePr>
        <p:xfrm>
          <a:off x="485075" y="1939225"/>
          <a:ext cx="3000000" cy="3000000"/>
        </p:xfrm>
        <a:graphic>
          <a:graphicData uri="http://schemas.openxmlformats.org/drawingml/2006/table">
            <a:tbl>
              <a:tblPr>
                <a:noFill/>
                <a:tableStyleId>{4377D8FF-5FD0-4F04-B144-B7961BA2840C}</a:tableStyleId>
              </a:tblPr>
              <a:tblGrid>
                <a:gridCol w="2770200"/>
                <a:gridCol w="2770200"/>
                <a:gridCol w="2770200"/>
              </a:tblGrid>
              <a:tr h="303925">
                <a:tc>
                  <a:txBody>
                    <a:bodyPr/>
                    <a:lstStyle/>
                    <a:p>
                      <a:pPr indent="0" lvl="0" marL="0" rtl="0" algn="ctr">
                        <a:spcBef>
                          <a:spcPts val="0"/>
                        </a:spcBef>
                        <a:spcAft>
                          <a:spcPts val="0"/>
                        </a:spcAft>
                        <a:buNone/>
                      </a:pPr>
                      <a:r>
                        <a:rPr b="1" lang="en" sz="1200">
                          <a:solidFill>
                            <a:srgbClr val="FFFFFF"/>
                          </a:solidFill>
                          <a:latin typeface="Roboto"/>
                          <a:ea typeface="Roboto"/>
                          <a:cs typeface="Roboto"/>
                          <a:sym typeface="Roboto"/>
                        </a:rPr>
                        <a:t>To Do</a:t>
                      </a:r>
                      <a:endParaRPr b="1" sz="1200">
                        <a:solidFill>
                          <a:srgbClr val="FFFFFF"/>
                        </a:solidFill>
                        <a:latin typeface="Roboto"/>
                        <a:ea typeface="Roboto"/>
                        <a:cs typeface="Roboto"/>
                        <a:sym typeface="Roboto"/>
                      </a:endParaRPr>
                    </a:p>
                  </a:txBody>
                  <a:tcPr marT="91425" marB="91425" marR="91425" marL="91425" anchor="ctr">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b="1" lang="en" sz="1200">
                          <a:solidFill>
                            <a:srgbClr val="FFFFFF"/>
                          </a:solidFill>
                          <a:latin typeface="Roboto"/>
                          <a:ea typeface="Roboto"/>
                          <a:cs typeface="Roboto"/>
                          <a:sym typeface="Roboto"/>
                        </a:rPr>
                        <a:t>In Progress</a:t>
                      </a:r>
                      <a:endParaRPr b="1" sz="1200">
                        <a:solidFill>
                          <a:srgbClr val="FFFFFF"/>
                        </a:solidFill>
                        <a:latin typeface="Roboto"/>
                        <a:ea typeface="Roboto"/>
                        <a:cs typeface="Roboto"/>
                        <a:sym typeface="Roboto"/>
                      </a:endParaRPr>
                    </a:p>
                  </a:txBody>
                  <a:tcPr marT="91425" marB="91425" marR="91425" marL="91425" anchor="ctr">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b="1" lang="en" sz="1200">
                          <a:solidFill>
                            <a:srgbClr val="FFFFFF"/>
                          </a:solidFill>
                          <a:latin typeface="Roboto"/>
                          <a:ea typeface="Roboto"/>
                          <a:cs typeface="Roboto"/>
                          <a:sym typeface="Roboto"/>
                        </a:rPr>
                        <a:t>Done</a:t>
                      </a:r>
                      <a:endParaRPr b="1" sz="1200">
                        <a:solidFill>
                          <a:srgbClr val="FFFFFF"/>
                        </a:solidFill>
                        <a:latin typeface="Roboto"/>
                        <a:ea typeface="Roboto"/>
                        <a:cs typeface="Roboto"/>
                        <a:sym typeface="Roboto"/>
                      </a:endParaRPr>
                    </a:p>
                  </a:txBody>
                  <a:tcPr marT="91425" marB="91425" marR="91425" marL="91425" anchor="ctr">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solidFill>
                      <a:srgbClr val="000000"/>
                    </a:solidFill>
                  </a:tcPr>
                </a:tc>
              </a:tr>
              <a:tr h="1785875">
                <a:tc>
                  <a:txBody>
                    <a:bodyPr/>
                    <a:lstStyle/>
                    <a:p>
                      <a:pPr indent="0" lvl="0" marL="0" rtl="0" algn="l">
                        <a:spcBef>
                          <a:spcPts val="0"/>
                        </a:spcBef>
                        <a:spcAft>
                          <a:spcPts val="0"/>
                        </a:spcAft>
                        <a:buNone/>
                      </a:pPr>
                      <a:r>
                        <a:t/>
                      </a:r>
                      <a:endParaRPr/>
                    </a:p>
                  </a:txBody>
                  <a:tcPr marT="91425" marB="91425" marR="91425" marL="91425">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A9B7C0"/>
                      </a:solidFill>
                      <a:prstDash val="solid"/>
                      <a:round/>
                      <a:headEnd len="sm" w="sm" type="none"/>
                      <a:tailEnd len="sm" w="sm" type="none"/>
                    </a:lnL>
                    <a:lnR cap="flat" cmpd="sng" w="9525">
                      <a:solidFill>
                        <a:srgbClr val="A9B7C0"/>
                      </a:solidFill>
                      <a:prstDash val="solid"/>
                      <a:round/>
                      <a:headEnd len="sm" w="sm" type="none"/>
                      <a:tailEnd len="sm" w="sm" type="none"/>
                    </a:lnR>
                    <a:lnT cap="flat" cmpd="sng" w="9525">
                      <a:solidFill>
                        <a:srgbClr val="A9B7C0"/>
                      </a:solidFill>
                      <a:prstDash val="solid"/>
                      <a:round/>
                      <a:headEnd len="sm" w="sm" type="none"/>
                      <a:tailEnd len="sm" w="sm" type="none"/>
                    </a:lnT>
                    <a:lnB cap="flat" cmpd="sng" w="9525">
                      <a:solidFill>
                        <a:srgbClr val="A9B7C0"/>
                      </a:solidFill>
                      <a:prstDash val="solid"/>
                      <a:round/>
                      <a:headEnd len="sm" w="sm" type="none"/>
                      <a:tailEnd len="sm" w="sm" type="none"/>
                    </a:lnB>
                  </a:tcPr>
                </a:tc>
              </a:tr>
            </a:tbl>
          </a:graphicData>
        </a:graphic>
      </p:graphicFrame>
      <p:sp>
        <p:nvSpPr>
          <p:cNvPr id="1026" name="Google Shape;1026;p88"/>
          <p:cNvSpPr/>
          <p:nvPr/>
        </p:nvSpPr>
        <p:spPr>
          <a:xfrm>
            <a:off x="465575" y="4333575"/>
            <a:ext cx="8349600" cy="426600"/>
          </a:xfrm>
          <a:prstGeom prst="homePlate">
            <a:avLst>
              <a:gd fmla="val 50000" name="adj"/>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Cards begin in the To Do column and are moved from left to right as work is started and completed.</a:t>
            </a:r>
            <a:endParaRPr>
              <a:solidFill>
                <a:srgbClr val="FFFFFF"/>
              </a:solidFill>
            </a:endParaRPr>
          </a:p>
        </p:txBody>
      </p:sp>
      <p:sp>
        <p:nvSpPr>
          <p:cNvPr id="1027" name="Google Shape;1027;p88"/>
          <p:cNvSpPr/>
          <p:nvPr/>
        </p:nvSpPr>
        <p:spPr>
          <a:xfrm>
            <a:off x="2205179" y="3264724"/>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28" name="Google Shape;1028;p88"/>
          <p:cNvSpPr/>
          <p:nvPr/>
        </p:nvSpPr>
        <p:spPr>
          <a:xfrm>
            <a:off x="2166318" y="2439902"/>
            <a:ext cx="952500" cy="938400"/>
          </a:xfrm>
          <a:prstGeom prst="rect">
            <a:avLst/>
          </a:prstGeom>
          <a:solidFill>
            <a:srgbClr val="00D6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29" name="Google Shape;1029;p88"/>
          <p:cNvSpPr/>
          <p:nvPr/>
        </p:nvSpPr>
        <p:spPr>
          <a:xfrm>
            <a:off x="2166317" y="2439902"/>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0" name="Google Shape;1030;p88"/>
          <p:cNvSpPr/>
          <p:nvPr/>
        </p:nvSpPr>
        <p:spPr>
          <a:xfrm>
            <a:off x="1445754" y="3876924"/>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1" name="Google Shape;1031;p88"/>
          <p:cNvSpPr/>
          <p:nvPr/>
        </p:nvSpPr>
        <p:spPr>
          <a:xfrm>
            <a:off x="1406893" y="3052102"/>
            <a:ext cx="952500" cy="938400"/>
          </a:xfrm>
          <a:prstGeom prst="rect">
            <a:avLst/>
          </a:prstGeom>
          <a:solidFill>
            <a:srgbClr val="9EE24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32" name="Google Shape;1032;p88"/>
          <p:cNvSpPr/>
          <p:nvPr/>
        </p:nvSpPr>
        <p:spPr>
          <a:xfrm>
            <a:off x="1406892" y="3052102"/>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3" name="Google Shape;1033;p88"/>
          <p:cNvSpPr/>
          <p:nvPr/>
        </p:nvSpPr>
        <p:spPr>
          <a:xfrm>
            <a:off x="3594429" y="3264587"/>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4" name="Google Shape;1034;p88"/>
          <p:cNvSpPr/>
          <p:nvPr/>
        </p:nvSpPr>
        <p:spPr>
          <a:xfrm>
            <a:off x="3555568" y="2439765"/>
            <a:ext cx="952500" cy="938400"/>
          </a:xfrm>
          <a:prstGeom prst="rect">
            <a:avLst/>
          </a:prstGeom>
          <a:solidFill>
            <a:srgbClr val="9EE24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35" name="Google Shape;1035;p88"/>
          <p:cNvSpPr/>
          <p:nvPr/>
        </p:nvSpPr>
        <p:spPr>
          <a:xfrm>
            <a:off x="3555567" y="2439764"/>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6" name="Google Shape;1036;p88"/>
          <p:cNvSpPr/>
          <p:nvPr/>
        </p:nvSpPr>
        <p:spPr>
          <a:xfrm>
            <a:off x="4757379" y="3763074"/>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7" name="Google Shape;1037;p88"/>
          <p:cNvSpPr/>
          <p:nvPr/>
        </p:nvSpPr>
        <p:spPr>
          <a:xfrm>
            <a:off x="4718518" y="2938252"/>
            <a:ext cx="952500" cy="938400"/>
          </a:xfrm>
          <a:prstGeom prst="rect">
            <a:avLst/>
          </a:prstGeom>
          <a:solidFill>
            <a:srgbClr val="9EE24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38" name="Google Shape;1038;p88"/>
          <p:cNvSpPr/>
          <p:nvPr/>
        </p:nvSpPr>
        <p:spPr>
          <a:xfrm>
            <a:off x="4718517" y="2938252"/>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39" name="Google Shape;1039;p88"/>
          <p:cNvSpPr/>
          <p:nvPr/>
        </p:nvSpPr>
        <p:spPr>
          <a:xfrm>
            <a:off x="7642554" y="3762924"/>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40" name="Google Shape;1040;p88"/>
          <p:cNvSpPr/>
          <p:nvPr/>
        </p:nvSpPr>
        <p:spPr>
          <a:xfrm>
            <a:off x="7603693" y="2938102"/>
            <a:ext cx="952500" cy="938400"/>
          </a:xfrm>
          <a:prstGeom prst="rect">
            <a:avLst/>
          </a:prstGeom>
          <a:solidFill>
            <a:srgbClr val="00D6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41" name="Google Shape;1041;p88"/>
          <p:cNvSpPr/>
          <p:nvPr/>
        </p:nvSpPr>
        <p:spPr>
          <a:xfrm>
            <a:off x="7603692" y="2938102"/>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42" name="Google Shape;1042;p88"/>
          <p:cNvSpPr/>
          <p:nvPr/>
        </p:nvSpPr>
        <p:spPr>
          <a:xfrm>
            <a:off x="6528129" y="3264574"/>
            <a:ext cx="878898" cy="113851"/>
          </a:xfrm>
          <a:custGeom>
            <a:rect b="b" l="l" r="r" t="t"/>
            <a:pathLst>
              <a:path extrusionOk="0" h="599217" w="2812473">
                <a:moveTo>
                  <a:pt x="0" y="0"/>
                </a:moveTo>
                <a:lnTo>
                  <a:pt x="2812473" y="0"/>
                </a:lnTo>
                <a:lnTo>
                  <a:pt x="2812473" y="599216"/>
                </a:lnTo>
                <a:lnTo>
                  <a:pt x="2785085" y="584277"/>
                </a:lnTo>
                <a:cubicBezTo>
                  <a:pt x="2432207" y="409333"/>
                  <a:pt x="1944711" y="301128"/>
                  <a:pt x="1406237" y="301128"/>
                </a:cubicBezTo>
                <a:cubicBezTo>
                  <a:pt x="867763" y="301128"/>
                  <a:pt x="380267" y="409333"/>
                  <a:pt x="27389" y="584277"/>
                </a:cubicBezTo>
                <a:lnTo>
                  <a:pt x="0" y="599217"/>
                </a:lnTo>
                <a:close/>
              </a:path>
            </a:pathLst>
          </a:custGeom>
          <a:solidFill>
            <a:srgbClr val="BDBDBD"/>
          </a:solidFill>
          <a:ln>
            <a:noFill/>
          </a:ln>
          <a:effectLst>
            <a:outerShdw blurRad="63500" rotWithShape="0" algn="t" dir="5400000" dist="88900">
              <a:srgbClr val="000000">
                <a:alpha val="3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
        <p:nvSpPr>
          <p:cNvPr id="1043" name="Google Shape;1043;p88"/>
          <p:cNvSpPr/>
          <p:nvPr/>
        </p:nvSpPr>
        <p:spPr>
          <a:xfrm>
            <a:off x="6489268" y="2439752"/>
            <a:ext cx="952500" cy="938400"/>
          </a:xfrm>
          <a:prstGeom prst="rect">
            <a:avLst/>
          </a:prstGeom>
          <a:solidFill>
            <a:srgbClr val="FECF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latin typeface="Roboto"/>
              <a:ea typeface="Roboto"/>
              <a:cs typeface="Roboto"/>
              <a:sym typeface="Roboto"/>
            </a:endParaRPr>
          </a:p>
        </p:txBody>
      </p:sp>
      <p:sp>
        <p:nvSpPr>
          <p:cNvPr id="1044" name="Google Shape;1044;p88"/>
          <p:cNvSpPr/>
          <p:nvPr/>
        </p:nvSpPr>
        <p:spPr>
          <a:xfrm>
            <a:off x="6489267" y="2439752"/>
            <a:ext cx="952500" cy="183000"/>
          </a:xfrm>
          <a:prstGeom prst="rect">
            <a:avLst/>
          </a:prstGeom>
          <a:solidFill>
            <a:srgbClr val="000000">
              <a:alpha val="666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89"/>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GitHub Projects</a:t>
            </a:r>
            <a:endParaRPr/>
          </a:p>
        </p:txBody>
      </p:sp>
      <p:sp>
        <p:nvSpPr>
          <p:cNvPr id="1050" name="Google Shape;1050;p8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p90"/>
          <p:cNvSpPr txBox="1"/>
          <p:nvPr>
            <p:ph type="title"/>
          </p:nvPr>
        </p:nvSpPr>
        <p:spPr>
          <a:xfrm>
            <a:off x="1400" y="274875"/>
            <a:ext cx="9144000" cy="3265800"/>
          </a:xfrm>
          <a:prstGeom prst="rect">
            <a:avLst/>
          </a:prstGeom>
        </p:spPr>
        <p:txBody>
          <a:bodyPr anchorCtr="0" anchor="t" bIns="91425" lIns="1737350" spcFirstLastPara="1" rIns="91425" wrap="square" tIns="457200">
            <a:noAutofit/>
          </a:bodyPr>
          <a:lstStyle/>
          <a:p>
            <a:pPr indent="0" lvl="0" marL="0" rtl="0" algn="l">
              <a:spcBef>
                <a:spcPts val="0"/>
              </a:spcBef>
              <a:spcAft>
                <a:spcPts val="0"/>
              </a:spcAft>
              <a:buNone/>
            </a:pPr>
            <a:r>
              <a:rPr lang="en" sz="3300"/>
              <a:t>Student Activity: </a:t>
            </a:r>
            <a:r>
              <a:rPr lang="en" sz="3300"/>
              <a:t>GitHub Projects</a:t>
            </a:r>
            <a:endParaRPr sz="2100"/>
          </a:p>
          <a:p>
            <a:pPr indent="0" lvl="0" marL="0" rtl="0" algn="l">
              <a:spcBef>
                <a:spcPts val="800"/>
              </a:spcBef>
              <a:spcAft>
                <a:spcPts val="800"/>
              </a:spcAft>
              <a:buNone/>
            </a:pPr>
            <a:r>
              <a:rPr lang="en" sz="2000">
                <a:latin typeface="Roboto"/>
                <a:ea typeface="Roboto"/>
                <a:cs typeface="Roboto"/>
                <a:sym typeface="Roboto"/>
              </a:rPr>
              <a:t>Kanban boards help developers visualize work and </a:t>
            </a:r>
            <a:br>
              <a:rPr lang="en" sz="2000">
                <a:latin typeface="Roboto"/>
                <a:ea typeface="Roboto"/>
                <a:cs typeface="Roboto"/>
                <a:sym typeface="Roboto"/>
              </a:rPr>
            </a:br>
            <a:r>
              <a:rPr lang="en" sz="2000">
                <a:latin typeface="Roboto"/>
                <a:ea typeface="Roboto"/>
                <a:cs typeface="Roboto"/>
                <a:sym typeface="Roboto"/>
              </a:rPr>
              <a:t>keep track of the status of issues.</a:t>
            </a:r>
            <a:endParaRPr sz="2000">
              <a:latin typeface="Roboto"/>
              <a:ea typeface="Roboto"/>
              <a:cs typeface="Roboto"/>
              <a:sym typeface="Roboto"/>
            </a:endParaRPr>
          </a:p>
        </p:txBody>
      </p:sp>
      <p:sp>
        <p:nvSpPr>
          <p:cNvPr id="1056" name="Google Shape;1056;p90"/>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57" name="Google Shape;1057;p90"/>
          <p:cNvSpPr txBox="1"/>
          <p:nvPr>
            <p:ph idx="2" type="title"/>
          </p:nvPr>
        </p:nvSpPr>
        <p:spPr>
          <a:xfrm>
            <a:off x="5901175" y="4309575"/>
            <a:ext cx="28722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10 minutes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9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Student Activity: </a:t>
            </a:r>
            <a:r>
              <a:rPr lang="en">
                <a:solidFill>
                  <a:schemeClr val="dk1"/>
                </a:solidFill>
                <a:latin typeface="Roboto Light"/>
                <a:ea typeface="Roboto Light"/>
                <a:cs typeface="Roboto Light"/>
                <a:sym typeface="Roboto Light"/>
              </a:rPr>
              <a:t>GitHub Projects</a:t>
            </a:r>
            <a:endParaRPr/>
          </a:p>
        </p:txBody>
      </p:sp>
      <p:sp>
        <p:nvSpPr>
          <p:cNvPr id="1063" name="Google Shape;1063;p91"/>
          <p:cNvSpPr txBox="1"/>
          <p:nvPr>
            <p:ph idx="6"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64" name="Google Shape;1064;p91"/>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t/>
            </a:r>
            <a:endParaRPr/>
          </a:p>
        </p:txBody>
      </p:sp>
      <p:sp>
        <p:nvSpPr>
          <p:cNvPr id="1065" name="Google Shape;1065;p91"/>
          <p:cNvSpPr txBox="1"/>
          <p:nvPr>
            <p:ph idx="2" type="subTitle"/>
          </p:nvPr>
        </p:nvSpPr>
        <p:spPr>
          <a:xfrm>
            <a:off x="-12300" y="1421208"/>
            <a:ext cx="91686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300"/>
              <a:t>Navigate to github.com and create a repository. </a:t>
            </a:r>
            <a:endParaRPr sz="1300"/>
          </a:p>
        </p:txBody>
      </p:sp>
      <p:sp>
        <p:nvSpPr>
          <p:cNvPr id="1066" name="Google Shape;1066;p91"/>
          <p:cNvSpPr txBox="1"/>
          <p:nvPr>
            <p:ph idx="3" type="subTitle"/>
          </p:nvPr>
        </p:nvSpPr>
        <p:spPr>
          <a:xfrm>
            <a:off x="-12300" y="2233538"/>
            <a:ext cx="91686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300"/>
              <a:t>Create a new project for your repository. </a:t>
            </a:r>
            <a:endParaRPr sz="1300"/>
          </a:p>
        </p:txBody>
      </p:sp>
      <p:sp>
        <p:nvSpPr>
          <p:cNvPr id="1067" name="Google Shape;1067;p91"/>
          <p:cNvSpPr txBox="1"/>
          <p:nvPr>
            <p:ph idx="4" type="subTitle"/>
          </p:nvPr>
        </p:nvSpPr>
        <p:spPr>
          <a:xfrm>
            <a:off x="0" y="3076263"/>
            <a:ext cx="91686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300"/>
              <a:t>Create a card called “Create landing page” and move it from the “To do” column to “In progress”.</a:t>
            </a:r>
            <a:endParaRPr sz="1300"/>
          </a:p>
        </p:txBody>
      </p:sp>
      <p:sp>
        <p:nvSpPr>
          <p:cNvPr id="1068" name="Google Shape;1068;p91"/>
          <p:cNvSpPr txBox="1"/>
          <p:nvPr>
            <p:ph idx="5" type="subTitle"/>
          </p:nvPr>
        </p:nvSpPr>
        <p:spPr>
          <a:xfrm>
            <a:off x="-12300" y="3918963"/>
            <a:ext cx="91686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300"/>
              <a:t>Create a GitHub Issue called “Fix broken button” and attach it to your new project.</a:t>
            </a:r>
            <a:endParaRPr sz="13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92"/>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daily scrum?</a:t>
            </a:r>
            <a:endParaRPr/>
          </a:p>
        </p:txBody>
      </p:sp>
      <p:sp>
        <p:nvSpPr>
          <p:cNvPr id="1074" name="Google Shape;1074;p9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9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Stand-Up Meetings</a:t>
            </a:r>
            <a:endParaRPr/>
          </a:p>
        </p:txBody>
      </p:sp>
      <p:sp>
        <p:nvSpPr>
          <p:cNvPr id="1080" name="Google Shape;1080;p9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081" name="Google Shape;1081;p93"/>
          <p:cNvPicPr preferRelativeResize="0"/>
          <p:nvPr/>
        </p:nvPicPr>
        <p:blipFill>
          <a:blip r:embed="rId3">
            <a:alphaModFix/>
          </a:blip>
          <a:stretch>
            <a:fillRect/>
          </a:stretch>
        </p:blipFill>
        <p:spPr>
          <a:xfrm>
            <a:off x="3911275" y="1513850"/>
            <a:ext cx="4908341" cy="3342349"/>
          </a:xfrm>
          <a:prstGeom prst="rect">
            <a:avLst/>
          </a:prstGeom>
          <a:noFill/>
          <a:ln>
            <a:noFill/>
          </a:ln>
        </p:spPr>
      </p:pic>
      <p:sp>
        <p:nvSpPr>
          <p:cNvPr id="1082" name="Google Shape;1082;p93"/>
          <p:cNvSpPr/>
          <p:nvPr/>
        </p:nvSpPr>
        <p:spPr>
          <a:xfrm>
            <a:off x="1352550" y="780625"/>
            <a:ext cx="4154700" cy="486300"/>
          </a:xfrm>
          <a:prstGeom prst="roundRect">
            <a:avLst>
              <a:gd fmla="val 16667" name="adj"/>
            </a:avLst>
          </a:prstGeom>
          <a:solidFill>
            <a:srgbClr val="F3F3F3"/>
          </a:solidFill>
          <a:ln>
            <a:noFill/>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What was accomplished?</a:t>
            </a:r>
            <a:endParaRPr sz="1300">
              <a:solidFill>
                <a:schemeClr val="dk1"/>
              </a:solidFill>
              <a:latin typeface="Roboto"/>
              <a:ea typeface="Roboto"/>
              <a:cs typeface="Roboto"/>
              <a:sym typeface="Roboto"/>
            </a:endParaRPr>
          </a:p>
        </p:txBody>
      </p:sp>
      <p:grpSp>
        <p:nvGrpSpPr>
          <p:cNvPr id="1083" name="Google Shape;1083;p93"/>
          <p:cNvGrpSpPr/>
          <p:nvPr/>
        </p:nvGrpSpPr>
        <p:grpSpPr>
          <a:xfrm>
            <a:off x="457200" y="780625"/>
            <a:ext cx="776900" cy="486300"/>
            <a:chOff x="457200" y="1466425"/>
            <a:chExt cx="776900" cy="486300"/>
          </a:xfrm>
        </p:grpSpPr>
        <p:sp>
          <p:nvSpPr>
            <p:cNvPr id="1084" name="Google Shape;1084;p93"/>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085" name="Google Shape;1085;p93"/>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93"/>
          <p:cNvSpPr/>
          <p:nvPr/>
        </p:nvSpPr>
        <p:spPr>
          <a:xfrm>
            <a:off x="1352550" y="1371700"/>
            <a:ext cx="4154700" cy="486300"/>
          </a:xfrm>
          <a:prstGeom prst="roundRect">
            <a:avLst>
              <a:gd fmla="val 16667" name="adj"/>
            </a:avLst>
          </a:prstGeom>
          <a:solidFill>
            <a:srgbClr val="F3F3F3"/>
          </a:solidFill>
          <a:ln>
            <a:noFill/>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What are your goals?</a:t>
            </a:r>
            <a:endParaRPr sz="1300">
              <a:solidFill>
                <a:schemeClr val="dk1"/>
              </a:solidFill>
              <a:latin typeface="Roboto"/>
              <a:ea typeface="Roboto"/>
              <a:cs typeface="Roboto"/>
              <a:sym typeface="Roboto"/>
            </a:endParaRPr>
          </a:p>
        </p:txBody>
      </p:sp>
      <p:grpSp>
        <p:nvGrpSpPr>
          <p:cNvPr id="1087" name="Google Shape;1087;p93"/>
          <p:cNvGrpSpPr/>
          <p:nvPr/>
        </p:nvGrpSpPr>
        <p:grpSpPr>
          <a:xfrm>
            <a:off x="457200" y="1371700"/>
            <a:ext cx="776900" cy="486300"/>
            <a:chOff x="457200" y="1466425"/>
            <a:chExt cx="776900" cy="486300"/>
          </a:xfrm>
        </p:grpSpPr>
        <p:sp>
          <p:nvSpPr>
            <p:cNvPr id="1088" name="Google Shape;1088;p93"/>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1089" name="Google Shape;1089;p93"/>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93"/>
          <p:cNvSpPr/>
          <p:nvPr/>
        </p:nvSpPr>
        <p:spPr>
          <a:xfrm>
            <a:off x="1352550" y="1962775"/>
            <a:ext cx="4154700" cy="486300"/>
          </a:xfrm>
          <a:prstGeom prst="roundRect">
            <a:avLst>
              <a:gd fmla="val 16667" name="adj"/>
            </a:avLst>
          </a:prstGeom>
          <a:solidFill>
            <a:srgbClr val="F3F3F3"/>
          </a:solidFill>
          <a:ln>
            <a:noFill/>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Are there any obstacles to achieving your goals?</a:t>
            </a:r>
            <a:endParaRPr sz="1300">
              <a:solidFill>
                <a:schemeClr val="dk1"/>
              </a:solidFill>
              <a:latin typeface="Roboto"/>
              <a:ea typeface="Roboto"/>
              <a:cs typeface="Roboto"/>
              <a:sym typeface="Roboto"/>
            </a:endParaRPr>
          </a:p>
        </p:txBody>
      </p:sp>
      <p:grpSp>
        <p:nvGrpSpPr>
          <p:cNvPr id="1091" name="Google Shape;1091;p93"/>
          <p:cNvGrpSpPr/>
          <p:nvPr/>
        </p:nvGrpSpPr>
        <p:grpSpPr>
          <a:xfrm>
            <a:off x="457200" y="1962775"/>
            <a:ext cx="776900" cy="486300"/>
            <a:chOff x="457200" y="1466425"/>
            <a:chExt cx="776900" cy="486300"/>
          </a:xfrm>
        </p:grpSpPr>
        <p:sp>
          <p:nvSpPr>
            <p:cNvPr id="1092" name="Google Shape;1092;p93"/>
            <p:cNvSpPr/>
            <p:nvPr/>
          </p:nvSpPr>
          <p:spPr>
            <a:xfrm>
              <a:off x="457200" y="1466425"/>
              <a:ext cx="695400" cy="486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1093" name="Google Shape;1093;p93"/>
            <p:cNvSpPr/>
            <p:nvPr/>
          </p:nvSpPr>
          <p:spPr>
            <a:xfrm rot="5400000">
              <a:off x="973100" y="1624950"/>
              <a:ext cx="33337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94"/>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Project Timeline</a:t>
            </a:r>
            <a:endParaRPr>
              <a:solidFill>
                <a:schemeClr val="dk1"/>
              </a:solidFill>
            </a:endParaRPr>
          </a:p>
          <a:p>
            <a:pPr indent="0" lvl="0" marL="0" rtl="0" algn="l">
              <a:spcBef>
                <a:spcPts val="0"/>
              </a:spcBef>
              <a:spcAft>
                <a:spcPts val="0"/>
              </a:spcAft>
              <a:buNone/>
            </a:pPr>
            <a:r>
              <a:t/>
            </a:r>
            <a:endParaRPr/>
          </a:p>
        </p:txBody>
      </p:sp>
      <p:sp>
        <p:nvSpPr>
          <p:cNvPr id="1099" name="Google Shape;1099;p9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graphicFrame>
        <p:nvGraphicFramePr>
          <p:cNvPr id="1100" name="Google Shape;1100;p94"/>
          <p:cNvGraphicFramePr/>
          <p:nvPr/>
        </p:nvGraphicFramePr>
        <p:xfrm>
          <a:off x="452125" y="1026100"/>
          <a:ext cx="3000000" cy="3000000"/>
        </p:xfrm>
        <a:graphic>
          <a:graphicData uri="http://schemas.openxmlformats.org/drawingml/2006/table">
            <a:tbl>
              <a:tblPr>
                <a:noFill/>
                <a:tableStyleId>{4377D8FF-5FD0-4F04-B144-B7961BA2840C}</a:tableStyleId>
              </a:tblPr>
              <a:tblGrid>
                <a:gridCol w="2553450"/>
                <a:gridCol w="5686300"/>
              </a:tblGrid>
              <a:tr h="1235700">
                <a:tc>
                  <a:txBody>
                    <a:bodyPr/>
                    <a:lstStyle/>
                    <a:p>
                      <a:pPr indent="0" lvl="0" marL="0" rtl="0" algn="r">
                        <a:spcBef>
                          <a:spcPts val="0"/>
                        </a:spcBef>
                        <a:spcAft>
                          <a:spcPts val="0"/>
                        </a:spcAft>
                        <a:buNone/>
                      </a:pPr>
                      <a:r>
                        <a:rPr lang="en" sz="1800">
                          <a:solidFill>
                            <a:srgbClr val="FFFFFF"/>
                          </a:solidFill>
                          <a:latin typeface="Roboto"/>
                          <a:ea typeface="Roboto"/>
                          <a:cs typeface="Roboto"/>
                          <a:sym typeface="Roboto"/>
                        </a:rPr>
                        <a:t>First Day of Unit 07</a:t>
                      </a:r>
                      <a:endParaRPr sz="1800">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Divide into groups. </a:t>
                      </a:r>
                      <a:endParaRPr sz="1500">
                        <a:solidFill>
                          <a:schemeClr val="dk1"/>
                        </a:solidFill>
                        <a:latin typeface="Roboto"/>
                        <a:ea typeface="Roboto"/>
                        <a:cs typeface="Roboto"/>
                        <a:sym typeface="Roboto"/>
                      </a:endParaRPr>
                    </a:p>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Write a user story.</a:t>
                      </a:r>
                      <a:endParaRPr sz="1500">
                        <a:solidFill>
                          <a:schemeClr val="dk1"/>
                        </a:solidFill>
                        <a:latin typeface="Roboto"/>
                        <a:ea typeface="Roboto"/>
                        <a:cs typeface="Roboto"/>
                        <a:sym typeface="Roboto"/>
                      </a:endParaRPr>
                    </a:p>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Create a wireframe.</a:t>
                      </a:r>
                      <a:endParaRPr sz="1500">
                        <a:solidFill>
                          <a:schemeClr val="dk1"/>
                        </a:solidFill>
                        <a:latin typeface="Roboto"/>
                        <a:ea typeface="Roboto"/>
                        <a:cs typeface="Roboto"/>
                        <a:sym typeface="Roboto"/>
                      </a:endParaRPr>
                    </a:p>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Create a user flow diagram.</a:t>
                      </a:r>
                      <a:endParaRPr sz="1500">
                        <a:solidFill>
                          <a:schemeClr val="dk1"/>
                        </a:solidFill>
                        <a:latin typeface="Roboto"/>
                        <a:ea typeface="Roboto"/>
                        <a:cs typeface="Roboto"/>
                        <a:sym typeface="Roboto"/>
                      </a:endParaRPr>
                    </a:p>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Submit project proposal for approval.</a:t>
                      </a:r>
                      <a:endParaRPr sz="1500">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908375">
                <a:tc>
                  <a:txBody>
                    <a:bodyPr/>
                    <a:lstStyle/>
                    <a:p>
                      <a:pPr indent="0" lvl="0" marL="0" rtl="0" algn="r">
                        <a:spcBef>
                          <a:spcPts val="0"/>
                        </a:spcBef>
                        <a:spcAft>
                          <a:spcPts val="0"/>
                        </a:spcAft>
                        <a:buNone/>
                      </a:pPr>
                      <a:r>
                        <a:rPr lang="en" sz="1800">
                          <a:solidFill>
                            <a:srgbClr val="FFFFFF"/>
                          </a:solidFill>
                          <a:latin typeface="Roboto"/>
                          <a:ea typeface="Roboto"/>
                          <a:cs typeface="Roboto"/>
                          <a:sym typeface="Roboto"/>
                        </a:rPr>
                        <a:t>Units 07–08</a:t>
                      </a:r>
                      <a:endParaRPr sz="1800">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Continue project</a:t>
                      </a:r>
                      <a:r>
                        <a:rPr lang="en" sz="1500">
                          <a:solidFill>
                            <a:schemeClr val="dk1"/>
                          </a:solidFill>
                          <a:latin typeface="Roboto"/>
                          <a:ea typeface="Roboto"/>
                          <a:cs typeface="Roboto"/>
                          <a:sym typeface="Roboto"/>
                        </a:rPr>
                        <a:t> development. </a:t>
                      </a:r>
                      <a:endParaRPr sz="1500">
                        <a:solidFill>
                          <a:schemeClr val="dk1"/>
                        </a:solidFill>
                        <a:latin typeface="Roboto"/>
                        <a:ea typeface="Roboto"/>
                        <a:cs typeface="Roboto"/>
                        <a:sym typeface="Roboto"/>
                      </a:endParaRPr>
                    </a:p>
                    <a:p>
                      <a:pPr indent="-186690" lvl="0" marL="32004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Prepare for presentations. </a:t>
                      </a:r>
                      <a:endParaRPr sz="1500">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659000">
                <a:tc>
                  <a:txBody>
                    <a:bodyPr/>
                    <a:lstStyle/>
                    <a:p>
                      <a:pPr indent="0" lvl="0" marL="0" rtl="0" algn="r">
                        <a:spcBef>
                          <a:spcPts val="0"/>
                        </a:spcBef>
                        <a:spcAft>
                          <a:spcPts val="0"/>
                        </a:spcAft>
                        <a:buNone/>
                      </a:pPr>
                      <a:r>
                        <a:rPr lang="en" sz="1800">
                          <a:latin typeface="Roboto"/>
                          <a:ea typeface="Roboto"/>
                          <a:cs typeface="Roboto"/>
                          <a:sym typeface="Roboto"/>
                        </a:rPr>
                        <a:t>Last Day of Unit 08</a:t>
                      </a:r>
                      <a:endParaRPr sz="1800">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209550" lvl="0" marL="342900" rtl="0" algn="l">
                        <a:lnSpc>
                          <a:spcPct val="150000"/>
                        </a:lnSpc>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Give presentations!</a:t>
                      </a:r>
                      <a:endParaRPr sz="1500">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pic>
        <p:nvPicPr>
          <p:cNvPr id="1105" name="Google Shape;1105;p95"/>
          <p:cNvPicPr preferRelativeResize="0"/>
          <p:nvPr/>
        </p:nvPicPr>
        <p:blipFill>
          <a:blip r:embed="rId3">
            <a:alphaModFix/>
          </a:blip>
          <a:stretch>
            <a:fillRect/>
          </a:stretch>
        </p:blipFill>
        <p:spPr>
          <a:xfrm>
            <a:off x="-14" y="-14"/>
            <a:ext cx="9144000" cy="5143541"/>
          </a:xfrm>
          <a:prstGeom prst="rect">
            <a:avLst/>
          </a:prstGeom>
          <a:noFill/>
          <a:ln>
            <a:noFill/>
          </a:ln>
        </p:spPr>
      </p:pic>
      <p:sp>
        <p:nvSpPr>
          <p:cNvPr id="1106" name="Google Shape;1106;p9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Get Professional</a:t>
            </a:r>
            <a:endParaRPr/>
          </a:p>
        </p:txBody>
      </p:sp>
      <p:sp>
        <p:nvSpPr>
          <p:cNvPr id="1107" name="Google Shape;1107;p95"/>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Projects are portfolio pieces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3600">
                <a:latin typeface="Roboto Light"/>
                <a:ea typeface="Roboto Light"/>
                <a:cs typeface="Roboto Light"/>
                <a:sym typeface="Roboto Light"/>
              </a:rPr>
              <a:t>Use Project Week as </a:t>
            </a:r>
            <a:br>
              <a:rPr lang="en" sz="3600">
                <a:latin typeface="Roboto Light"/>
                <a:ea typeface="Roboto Light"/>
                <a:cs typeface="Roboto Light"/>
                <a:sym typeface="Roboto Light"/>
              </a:rPr>
            </a:br>
            <a:r>
              <a:rPr lang="en" sz="3600">
                <a:latin typeface="Roboto Light"/>
                <a:ea typeface="Roboto Light"/>
                <a:cs typeface="Roboto Light"/>
                <a:sym typeface="Roboto Light"/>
              </a:rPr>
              <a:t>an opportunity to push </a:t>
            </a:r>
            <a:br>
              <a:rPr lang="en" sz="3600">
                <a:latin typeface="Roboto Light"/>
                <a:ea typeface="Roboto Light"/>
                <a:cs typeface="Roboto Light"/>
                <a:sym typeface="Roboto Light"/>
              </a:rPr>
            </a:br>
            <a:r>
              <a:rPr lang="en" sz="3600">
                <a:latin typeface="Roboto Light"/>
                <a:ea typeface="Roboto Light"/>
                <a:cs typeface="Roboto Light"/>
                <a:sym typeface="Roboto Light"/>
              </a:rPr>
              <a:t>yourself and prove </a:t>
            </a:r>
            <a:br>
              <a:rPr lang="en" sz="3600">
                <a:latin typeface="Roboto Light"/>
                <a:ea typeface="Roboto Light"/>
                <a:cs typeface="Roboto Light"/>
                <a:sym typeface="Roboto Light"/>
              </a:rPr>
            </a:br>
            <a:r>
              <a:rPr lang="en" sz="3600">
                <a:latin typeface="Roboto Light"/>
                <a:ea typeface="Roboto Light"/>
                <a:cs typeface="Roboto Light"/>
                <a:sym typeface="Roboto Light"/>
              </a:rPr>
              <a:t>what you know.</a:t>
            </a:r>
            <a:endParaRPr sz="3600">
              <a:latin typeface="Roboto Light"/>
              <a:ea typeface="Roboto Light"/>
              <a:cs typeface="Roboto Light"/>
              <a:sym typeface="Roboto Light"/>
            </a:endParaRPr>
          </a:p>
        </p:txBody>
      </p:sp>
      <p:cxnSp>
        <p:nvCxnSpPr>
          <p:cNvPr id="1108" name="Google Shape;1108;p95"/>
          <p:cNvCxnSpPr/>
          <p:nvPr/>
        </p:nvCxnSpPr>
        <p:spPr>
          <a:xfrm>
            <a:off x="274375" y="640080"/>
            <a:ext cx="6713100" cy="0"/>
          </a:xfrm>
          <a:prstGeom prst="straightConnector1">
            <a:avLst/>
          </a:prstGeom>
          <a:noFill/>
          <a:ln cap="flat" cmpd="sng" w="9525">
            <a:solidFill>
              <a:schemeClr val="dk2"/>
            </a:solidFill>
            <a:prstDash val="solid"/>
            <a:round/>
            <a:headEnd len="med" w="med" type="none"/>
            <a:tailEnd len="med" w="med" type="none"/>
          </a:ln>
        </p:spPr>
      </p:cxnSp>
      <p:sp>
        <p:nvSpPr>
          <p:cNvPr id="1109" name="Google Shape;1109;p9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9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Project</a:t>
            </a:r>
            <a:r>
              <a:rPr lang="en">
                <a:solidFill>
                  <a:schemeClr val="dk1"/>
                </a:solidFill>
              </a:rPr>
              <a:t> Requirements</a:t>
            </a:r>
            <a:endParaRPr/>
          </a:p>
        </p:txBody>
      </p:sp>
      <p:sp>
        <p:nvSpPr>
          <p:cNvPr id="1115" name="Google Shape;1115;p96"/>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t/>
            </a:r>
            <a:endParaRPr/>
          </a:p>
        </p:txBody>
      </p:sp>
      <p:sp>
        <p:nvSpPr>
          <p:cNvPr id="1116" name="Google Shape;1116;p9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17" name="Google Shape;1117;p96"/>
          <p:cNvSpPr txBox="1"/>
          <p:nvPr>
            <p:ph idx="3" type="subTitle"/>
          </p:nvPr>
        </p:nvSpPr>
        <p:spPr>
          <a:xfrm>
            <a:off x="-12100" y="3873125"/>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be d</a:t>
            </a:r>
            <a:r>
              <a:rPr lang="en">
                <a:solidFill>
                  <a:schemeClr val="dk1"/>
                </a:solidFill>
              </a:rPr>
              <a:t>eployed to GitHub Pages</a:t>
            </a:r>
            <a:endParaRPr/>
          </a:p>
        </p:txBody>
      </p:sp>
      <p:sp>
        <p:nvSpPr>
          <p:cNvPr id="1118" name="Google Shape;1118;p96"/>
          <p:cNvSpPr txBox="1"/>
          <p:nvPr>
            <p:ph idx="4" type="subTitle"/>
          </p:nvPr>
        </p:nvSpPr>
        <p:spPr>
          <a:xfrm>
            <a:off x="-12075" y="4311250"/>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Must be interactive (i.e: accept and respond to user input)</a:t>
            </a:r>
            <a:endParaRPr>
              <a:solidFill>
                <a:schemeClr val="dk1"/>
              </a:solidFill>
            </a:endParaRPr>
          </a:p>
          <a:p>
            <a:pPr indent="0" lvl="0" marL="0" rtl="0" algn="l">
              <a:spcBef>
                <a:spcPts val="0"/>
              </a:spcBef>
              <a:spcAft>
                <a:spcPts val="0"/>
              </a:spcAft>
              <a:buNone/>
            </a:pPr>
            <a:r>
              <a:t/>
            </a:r>
            <a:endParaRPr/>
          </a:p>
        </p:txBody>
      </p:sp>
      <p:sp>
        <p:nvSpPr>
          <p:cNvPr id="1119" name="Google Shape;1119;p96"/>
          <p:cNvSpPr txBox="1"/>
          <p:nvPr>
            <p:ph idx="5" type="subTitle"/>
          </p:nvPr>
        </p:nvSpPr>
        <p:spPr>
          <a:xfrm>
            <a:off x="-12150" y="2996750"/>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meet good quality coding standards (indentation, scoping, naming, etc.)</a:t>
            </a:r>
            <a:endParaRPr/>
          </a:p>
        </p:txBody>
      </p:sp>
      <p:sp>
        <p:nvSpPr>
          <p:cNvPr id="1120" name="Google Shape;1120;p96"/>
          <p:cNvSpPr txBox="1"/>
          <p:nvPr>
            <p:ph idx="6" type="subTitle"/>
          </p:nvPr>
        </p:nvSpPr>
        <p:spPr>
          <a:xfrm>
            <a:off x="-12150" y="3434875"/>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a:t>
            </a:r>
            <a:r>
              <a:rPr lang="en">
                <a:solidFill>
                  <a:schemeClr val="dk1"/>
                </a:solidFill>
              </a:rPr>
              <a:t> NOT use alerts, confirms, or prompts (look into </a:t>
            </a:r>
            <a:r>
              <a:rPr i="1" lang="en">
                <a:solidFill>
                  <a:schemeClr val="dk1"/>
                </a:solidFill>
              </a:rPr>
              <a:t>modals</a:t>
            </a:r>
            <a:r>
              <a:rPr lang="en">
                <a:solidFill>
                  <a:schemeClr val="dk1"/>
                </a:solidFill>
              </a:rPr>
              <a:t>). </a:t>
            </a:r>
            <a:endParaRPr/>
          </a:p>
        </p:txBody>
      </p:sp>
      <p:sp>
        <p:nvSpPr>
          <p:cNvPr id="1121" name="Google Shape;1121;p96"/>
          <p:cNvSpPr txBox="1"/>
          <p:nvPr>
            <p:ph idx="7" type="subTitle"/>
          </p:nvPr>
        </p:nvSpPr>
        <p:spPr>
          <a:xfrm>
            <a:off x="-12125" y="2135375"/>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use client-side storage to store persistent data</a:t>
            </a:r>
            <a:endParaRPr/>
          </a:p>
        </p:txBody>
      </p:sp>
      <p:sp>
        <p:nvSpPr>
          <p:cNvPr id="1122" name="Google Shape;1122;p96"/>
          <p:cNvSpPr txBox="1"/>
          <p:nvPr>
            <p:ph idx="8" type="subTitle"/>
          </p:nvPr>
        </p:nvSpPr>
        <p:spPr>
          <a:xfrm>
            <a:off x="-12250" y="2573500"/>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have</a:t>
            </a:r>
            <a:r>
              <a:rPr lang="en">
                <a:solidFill>
                  <a:schemeClr val="dk1"/>
                </a:solidFill>
              </a:rPr>
              <a:t> </a:t>
            </a:r>
            <a:r>
              <a:rPr lang="en">
                <a:solidFill>
                  <a:schemeClr val="dk1"/>
                </a:solidFill>
              </a:rPr>
              <a:t>a polished UI</a:t>
            </a:r>
            <a:endParaRPr/>
          </a:p>
        </p:txBody>
      </p:sp>
      <p:sp>
        <p:nvSpPr>
          <p:cNvPr id="1123" name="Google Shape;1123;p96"/>
          <p:cNvSpPr txBox="1"/>
          <p:nvPr>
            <p:ph idx="9" type="subTitle"/>
          </p:nvPr>
        </p:nvSpPr>
        <p:spPr>
          <a:xfrm>
            <a:off x="-12300" y="1259000"/>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use at least two server-side APIs</a:t>
            </a:r>
            <a:endParaRPr/>
          </a:p>
        </p:txBody>
      </p:sp>
      <p:sp>
        <p:nvSpPr>
          <p:cNvPr id="1124" name="Google Shape;1124;p96"/>
          <p:cNvSpPr txBox="1"/>
          <p:nvPr>
            <p:ph idx="13" type="subTitle"/>
          </p:nvPr>
        </p:nvSpPr>
        <p:spPr>
          <a:xfrm>
            <a:off x="-12300" y="1697125"/>
            <a:ext cx="8882100" cy="377100"/>
          </a:xfrm>
          <a:prstGeom prst="rect">
            <a:avLst/>
          </a:prstGeom>
        </p:spPr>
        <p:txBody>
          <a:bodyPr anchorCtr="0" anchor="ctr" bIns="0" lIns="1371600" spcFirstLastPara="1" rIns="457200" wrap="square" tIns="0">
            <a:noAutofit/>
          </a:bodyPr>
          <a:lstStyle/>
          <a:p>
            <a:pPr indent="0" lvl="0" marL="0" rtl="0" algn="l">
              <a:lnSpc>
                <a:spcPct val="100000"/>
              </a:lnSpc>
              <a:spcBef>
                <a:spcPts val="0"/>
              </a:spcBef>
              <a:spcAft>
                <a:spcPts val="0"/>
              </a:spcAft>
              <a:buNone/>
            </a:pPr>
            <a:r>
              <a:rPr lang="en">
                <a:solidFill>
                  <a:schemeClr val="dk1"/>
                </a:solidFill>
              </a:rPr>
              <a:t>Must use a CSS framework </a:t>
            </a:r>
            <a:r>
              <a:rPr i="1" lang="en">
                <a:solidFill>
                  <a:schemeClr val="dk1"/>
                </a:solidFill>
              </a:rPr>
              <a:t>other than</a:t>
            </a:r>
            <a:r>
              <a:rPr lang="en">
                <a:solidFill>
                  <a:schemeClr val="dk1"/>
                </a:solidFill>
              </a:rPr>
              <a:t> Bootstrap</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97"/>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daily scrum?</a:t>
            </a:r>
            <a:endParaRPr/>
          </a:p>
        </p:txBody>
      </p:sp>
      <p:sp>
        <p:nvSpPr>
          <p:cNvPr id="1130" name="Google Shape;1130;p9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6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691" name="Google Shape;691;p62"/>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How do we carefully plan a project?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9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Presentation Requirements</a:t>
            </a:r>
            <a:endParaRPr>
              <a:solidFill>
                <a:schemeClr val="dk1"/>
              </a:solidFill>
            </a:endParaRPr>
          </a:p>
          <a:p>
            <a:pPr indent="0" lvl="0" marL="0" rtl="0" algn="l">
              <a:spcBef>
                <a:spcPts val="0"/>
              </a:spcBef>
              <a:spcAft>
                <a:spcPts val="0"/>
              </a:spcAft>
              <a:buNone/>
            </a:pPr>
            <a:r>
              <a:t/>
            </a:r>
            <a:endParaRPr/>
          </a:p>
        </p:txBody>
      </p:sp>
      <p:sp>
        <p:nvSpPr>
          <p:cNvPr id="1136" name="Google Shape;1136;p98"/>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You will be responsible for preparing a formal, 10-minute presentation that covers the following: </a:t>
            </a:r>
            <a:endParaRPr sz="1400">
              <a:solidFill>
                <a:schemeClr val="dk1"/>
              </a:solidFill>
            </a:endParaRPr>
          </a:p>
          <a:p>
            <a:pPr indent="0" lvl="0" marL="0" rtl="0" algn="l">
              <a:spcBef>
                <a:spcPts val="0"/>
              </a:spcBef>
              <a:spcAft>
                <a:spcPts val="0"/>
              </a:spcAft>
              <a:buNone/>
            </a:pPr>
            <a:r>
              <a:t/>
            </a:r>
            <a:endParaRPr/>
          </a:p>
        </p:txBody>
      </p:sp>
      <p:graphicFrame>
        <p:nvGraphicFramePr>
          <p:cNvPr id="1137" name="Google Shape;1137;p98"/>
          <p:cNvGraphicFramePr/>
          <p:nvPr/>
        </p:nvGraphicFramePr>
        <p:xfrm>
          <a:off x="491475" y="1106850"/>
          <a:ext cx="3000000" cy="3000000"/>
        </p:xfrm>
        <a:graphic>
          <a:graphicData uri="http://schemas.openxmlformats.org/drawingml/2006/table">
            <a:tbl>
              <a:tblPr>
                <a:noFill/>
                <a:tableStyleId>{4377D8FF-5FD0-4F04-B144-B7961BA2840C}</a:tableStyleId>
              </a:tblPr>
              <a:tblGrid>
                <a:gridCol w="1877150"/>
                <a:gridCol w="6134750"/>
              </a:tblGrid>
              <a:tr h="580625">
                <a:tc>
                  <a:txBody>
                    <a:bodyPr/>
                    <a:lstStyle/>
                    <a:p>
                      <a:pPr indent="0" lvl="0" marL="0" rtl="0" algn="r">
                        <a:lnSpc>
                          <a:spcPct val="115000"/>
                        </a:lnSpc>
                        <a:spcBef>
                          <a:spcPts val="0"/>
                        </a:spcBef>
                        <a:spcAft>
                          <a:spcPts val="0"/>
                        </a:spcAft>
                        <a:buNone/>
                      </a:pPr>
                      <a:r>
                        <a:rPr b="1" lang="en" sz="1300">
                          <a:solidFill>
                            <a:srgbClr val="FFFFFF"/>
                          </a:solidFill>
                          <a:latin typeface="Roboto"/>
                          <a:ea typeface="Roboto"/>
                          <a:cs typeface="Roboto"/>
                          <a:sym typeface="Roboto"/>
                        </a:rPr>
                        <a:t>Elevator pitch</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A one minute description of your application</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80625">
                <a:tc>
                  <a:txBody>
                    <a:bodyPr/>
                    <a:lstStyle/>
                    <a:p>
                      <a:pPr indent="0" lvl="0" marL="0" rtl="0" algn="r">
                        <a:lnSpc>
                          <a:spcPct val="115000"/>
                        </a:lnSpc>
                        <a:spcBef>
                          <a:spcPts val="0"/>
                        </a:spcBef>
                        <a:spcAft>
                          <a:spcPts val="0"/>
                        </a:spcAft>
                        <a:buNone/>
                      </a:pPr>
                      <a:r>
                        <a:rPr b="1" lang="en" sz="1300">
                          <a:solidFill>
                            <a:srgbClr val="FFFFFF"/>
                          </a:solidFill>
                          <a:latin typeface="Roboto"/>
                          <a:ea typeface="Roboto"/>
                          <a:cs typeface="Roboto"/>
                          <a:sym typeface="Roboto"/>
                        </a:rPr>
                        <a:t>Concept</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What is your user story? What was your motivation for development?</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5700">
                <a:tc>
                  <a:txBody>
                    <a:bodyPr/>
                    <a:lstStyle/>
                    <a:p>
                      <a:pPr indent="0" lvl="0" marL="0" rtl="0" algn="r">
                        <a:lnSpc>
                          <a:spcPct val="115000"/>
                        </a:lnSpc>
                        <a:spcBef>
                          <a:spcPts val="0"/>
                        </a:spcBef>
                        <a:spcAft>
                          <a:spcPts val="0"/>
                        </a:spcAft>
                        <a:buNone/>
                      </a:pPr>
                      <a:r>
                        <a:rPr b="1" lang="en" sz="1300">
                          <a:solidFill>
                            <a:srgbClr val="043461"/>
                          </a:solidFill>
                          <a:latin typeface="Roboto"/>
                          <a:ea typeface="Roboto"/>
                          <a:cs typeface="Roboto"/>
                          <a:sym typeface="Roboto"/>
                        </a:rPr>
                        <a:t>Process</a:t>
                      </a:r>
                      <a:endParaRPr b="1">
                        <a:solidFill>
                          <a:srgbClr val="043461"/>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What were the technologies used? How were tasks and roles broken down and assigned? What challenges did you encounter? What were your successes?</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80625">
                <a:tc>
                  <a:txBody>
                    <a:bodyPr/>
                    <a:lstStyle/>
                    <a:p>
                      <a:pPr indent="0" lvl="0" marL="0" rtl="0" algn="r">
                        <a:lnSpc>
                          <a:spcPct val="115000"/>
                        </a:lnSpc>
                        <a:spcBef>
                          <a:spcPts val="0"/>
                        </a:spcBef>
                        <a:spcAft>
                          <a:spcPts val="0"/>
                        </a:spcAft>
                        <a:buNone/>
                      </a:pPr>
                      <a:r>
                        <a:rPr b="1" lang="en" sz="1300">
                          <a:solidFill>
                            <a:srgbClr val="043461"/>
                          </a:solidFill>
                          <a:latin typeface="Roboto"/>
                          <a:ea typeface="Roboto"/>
                          <a:cs typeface="Roboto"/>
                          <a:sym typeface="Roboto"/>
                        </a:rPr>
                        <a:t>Demo</a:t>
                      </a:r>
                      <a:endParaRPr b="1">
                        <a:solidFill>
                          <a:srgbClr val="043461"/>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992D"/>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Show your stuff!</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390800">
                <a:tc>
                  <a:txBody>
                    <a:bodyPr/>
                    <a:lstStyle/>
                    <a:p>
                      <a:pPr indent="0" lvl="0" marL="0" rtl="0" algn="r">
                        <a:lnSpc>
                          <a:spcPct val="115000"/>
                        </a:lnSpc>
                        <a:spcBef>
                          <a:spcPts val="0"/>
                        </a:spcBef>
                        <a:spcAft>
                          <a:spcPts val="0"/>
                        </a:spcAft>
                        <a:buNone/>
                      </a:pPr>
                      <a:r>
                        <a:rPr b="1" lang="en" sz="1300">
                          <a:solidFill>
                            <a:srgbClr val="043461"/>
                          </a:solidFill>
                          <a:latin typeface="Roboto"/>
                          <a:ea typeface="Roboto"/>
                          <a:cs typeface="Roboto"/>
                          <a:sym typeface="Roboto"/>
                        </a:rPr>
                        <a:t>Directions</a:t>
                      </a:r>
                      <a:endParaRPr b="1">
                        <a:solidFill>
                          <a:srgbClr val="043461"/>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ECF48"/>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For Future Development</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463450">
                <a:tc>
                  <a:txBody>
                    <a:bodyPr/>
                    <a:lstStyle/>
                    <a:p>
                      <a:pPr indent="0" lvl="0" marL="0" rtl="0" algn="r">
                        <a:lnSpc>
                          <a:spcPct val="115000"/>
                        </a:lnSpc>
                        <a:spcBef>
                          <a:spcPts val="0"/>
                        </a:spcBef>
                        <a:spcAft>
                          <a:spcPts val="0"/>
                        </a:spcAft>
                        <a:buNone/>
                      </a:pPr>
                      <a:r>
                        <a:rPr b="1" lang="en" sz="1300">
                          <a:solidFill>
                            <a:srgbClr val="043461"/>
                          </a:solidFill>
                          <a:latin typeface="Roboto"/>
                          <a:ea typeface="Roboto"/>
                          <a:cs typeface="Roboto"/>
                          <a:sym typeface="Roboto"/>
                        </a:rPr>
                        <a:t>Links</a:t>
                      </a:r>
                      <a:endParaRPr b="1">
                        <a:solidFill>
                          <a:srgbClr val="043461"/>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E244"/>
                    </a:solidFill>
                  </a:tcPr>
                </a:tc>
                <a:tc>
                  <a:txBody>
                    <a:bodyPr/>
                    <a:lstStyle/>
                    <a:p>
                      <a:pPr indent="0" lvl="0" marL="0" rtl="0" algn="l">
                        <a:lnSpc>
                          <a:spcPct val="115000"/>
                        </a:lnSpc>
                        <a:spcBef>
                          <a:spcPts val="0"/>
                        </a:spcBef>
                        <a:spcAft>
                          <a:spcPts val="0"/>
                        </a:spcAft>
                        <a:buNone/>
                      </a:pPr>
                      <a:r>
                        <a:rPr lang="en" sz="1300">
                          <a:solidFill>
                            <a:schemeClr val="dk1"/>
                          </a:solidFill>
                          <a:latin typeface="Roboto"/>
                          <a:ea typeface="Roboto"/>
                          <a:cs typeface="Roboto"/>
                          <a:sym typeface="Roboto"/>
                        </a:rPr>
                        <a:t>To the deployed application and the GitHub repository</a:t>
                      </a:r>
                      <a:endParaRPr>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99"/>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daily scrum?</a:t>
            </a:r>
            <a:endParaRPr/>
          </a:p>
        </p:txBody>
      </p:sp>
      <p:sp>
        <p:nvSpPr>
          <p:cNvPr id="1143" name="Google Shape;1143;p9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10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Grading Requirements</a:t>
            </a:r>
            <a:endParaRPr>
              <a:solidFill>
                <a:schemeClr val="dk1"/>
              </a:solidFill>
            </a:endParaRPr>
          </a:p>
          <a:p>
            <a:pPr indent="0" lvl="0" marL="0" rtl="0" algn="l">
              <a:spcBef>
                <a:spcPts val="0"/>
              </a:spcBef>
              <a:spcAft>
                <a:spcPts val="0"/>
              </a:spcAft>
              <a:buNone/>
            </a:pPr>
            <a:r>
              <a:t/>
            </a:r>
            <a:endParaRPr/>
          </a:p>
        </p:txBody>
      </p:sp>
      <p:sp>
        <p:nvSpPr>
          <p:cNvPr id="1149" name="Google Shape;1149;p10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50" name="Google Shape;1150;p100"/>
          <p:cNvSpPr/>
          <p:nvPr/>
        </p:nvSpPr>
        <p:spPr>
          <a:xfrm>
            <a:off x="1075033" y="1173250"/>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Technical Acceptance Criteria   </a:t>
            </a:r>
            <a:endParaRPr sz="1600">
              <a:solidFill>
                <a:schemeClr val="dk1"/>
              </a:solidFill>
              <a:latin typeface="Roboto"/>
              <a:ea typeface="Roboto"/>
              <a:cs typeface="Roboto"/>
              <a:sym typeface="Roboto"/>
            </a:endParaRPr>
          </a:p>
        </p:txBody>
      </p:sp>
      <p:sp>
        <p:nvSpPr>
          <p:cNvPr id="1151" name="Google Shape;1151;p100"/>
          <p:cNvSpPr/>
          <p:nvPr/>
        </p:nvSpPr>
        <p:spPr>
          <a:xfrm>
            <a:off x="1064874" y="1693687"/>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Concept</a:t>
            </a:r>
            <a:endParaRPr sz="1600">
              <a:solidFill>
                <a:schemeClr val="dk1"/>
              </a:solidFill>
              <a:latin typeface="Roboto"/>
              <a:ea typeface="Roboto"/>
              <a:cs typeface="Roboto"/>
              <a:sym typeface="Roboto"/>
            </a:endParaRPr>
          </a:p>
        </p:txBody>
      </p:sp>
      <p:sp>
        <p:nvSpPr>
          <p:cNvPr id="1152" name="Google Shape;1152;p100"/>
          <p:cNvSpPr/>
          <p:nvPr/>
        </p:nvSpPr>
        <p:spPr>
          <a:xfrm>
            <a:off x="1064874" y="2205243"/>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Deployment</a:t>
            </a:r>
            <a:endParaRPr sz="1600">
              <a:solidFill>
                <a:schemeClr val="dk1"/>
              </a:solidFill>
              <a:latin typeface="Roboto"/>
              <a:ea typeface="Roboto"/>
              <a:cs typeface="Roboto"/>
              <a:sym typeface="Roboto"/>
            </a:endParaRPr>
          </a:p>
        </p:txBody>
      </p:sp>
      <p:sp>
        <p:nvSpPr>
          <p:cNvPr id="1153" name="Google Shape;1153;p100"/>
          <p:cNvSpPr/>
          <p:nvPr/>
        </p:nvSpPr>
        <p:spPr>
          <a:xfrm>
            <a:off x="1064874" y="2718586"/>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Repository Quality</a:t>
            </a:r>
            <a:endParaRPr sz="1600">
              <a:solidFill>
                <a:schemeClr val="dk1"/>
              </a:solidFill>
              <a:latin typeface="Roboto"/>
              <a:ea typeface="Roboto"/>
              <a:cs typeface="Roboto"/>
              <a:sym typeface="Roboto"/>
            </a:endParaRPr>
          </a:p>
        </p:txBody>
      </p:sp>
      <p:sp>
        <p:nvSpPr>
          <p:cNvPr id="1154" name="Google Shape;1154;p100"/>
          <p:cNvSpPr/>
          <p:nvPr/>
        </p:nvSpPr>
        <p:spPr>
          <a:xfrm>
            <a:off x="1077488" y="3231929"/>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Application Quality</a:t>
            </a:r>
            <a:endParaRPr sz="1600">
              <a:solidFill>
                <a:schemeClr val="dk1"/>
              </a:solidFill>
              <a:latin typeface="Roboto"/>
              <a:ea typeface="Roboto"/>
              <a:cs typeface="Roboto"/>
              <a:sym typeface="Roboto"/>
            </a:endParaRPr>
          </a:p>
        </p:txBody>
      </p:sp>
      <p:sp>
        <p:nvSpPr>
          <p:cNvPr id="1155" name="Google Shape;1155;p100"/>
          <p:cNvSpPr/>
          <p:nvPr/>
        </p:nvSpPr>
        <p:spPr>
          <a:xfrm>
            <a:off x="396349" y="1216055"/>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56" name="Google Shape;1156;p100"/>
          <p:cNvSpPr/>
          <p:nvPr/>
        </p:nvSpPr>
        <p:spPr>
          <a:xfrm flipH="1" rot="10800000">
            <a:off x="396349" y="1422487"/>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57" name="Google Shape;1157;p100"/>
          <p:cNvSpPr/>
          <p:nvPr/>
        </p:nvSpPr>
        <p:spPr>
          <a:xfrm>
            <a:off x="396349" y="1723618"/>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58" name="Google Shape;1158;p100"/>
          <p:cNvSpPr/>
          <p:nvPr/>
        </p:nvSpPr>
        <p:spPr>
          <a:xfrm flipH="1" rot="10800000">
            <a:off x="396349" y="1930049"/>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59" name="Google Shape;1159;p100"/>
          <p:cNvSpPr/>
          <p:nvPr/>
        </p:nvSpPr>
        <p:spPr>
          <a:xfrm>
            <a:off x="396349" y="2254125"/>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60" name="Google Shape;1160;p100"/>
          <p:cNvSpPr/>
          <p:nvPr/>
        </p:nvSpPr>
        <p:spPr>
          <a:xfrm flipH="1" rot="10800000">
            <a:off x="396349" y="2460557"/>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61" name="Google Shape;1161;p100"/>
          <p:cNvSpPr/>
          <p:nvPr/>
        </p:nvSpPr>
        <p:spPr>
          <a:xfrm>
            <a:off x="396349" y="2760789"/>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62" name="Google Shape;1162;p100"/>
          <p:cNvSpPr/>
          <p:nvPr/>
        </p:nvSpPr>
        <p:spPr>
          <a:xfrm flipH="1" rot="10800000">
            <a:off x="396349" y="2967221"/>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63" name="Google Shape;1163;p100"/>
          <p:cNvSpPr/>
          <p:nvPr/>
        </p:nvSpPr>
        <p:spPr>
          <a:xfrm>
            <a:off x="396349" y="3267453"/>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64" name="Google Shape;1164;p100"/>
          <p:cNvSpPr/>
          <p:nvPr/>
        </p:nvSpPr>
        <p:spPr>
          <a:xfrm flipH="1" rot="10800000">
            <a:off x="396349" y="3473885"/>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65" name="Google Shape;1165;p100"/>
          <p:cNvSpPr/>
          <p:nvPr/>
        </p:nvSpPr>
        <p:spPr>
          <a:xfrm>
            <a:off x="1064149" y="3745282"/>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Presentation</a:t>
            </a:r>
            <a:endParaRPr sz="1600">
              <a:solidFill>
                <a:schemeClr val="dk1"/>
              </a:solidFill>
              <a:latin typeface="Roboto"/>
              <a:ea typeface="Roboto"/>
              <a:cs typeface="Roboto"/>
              <a:sym typeface="Roboto"/>
            </a:endParaRPr>
          </a:p>
        </p:txBody>
      </p:sp>
      <p:sp>
        <p:nvSpPr>
          <p:cNvPr id="1166" name="Google Shape;1166;p100"/>
          <p:cNvSpPr/>
          <p:nvPr/>
        </p:nvSpPr>
        <p:spPr>
          <a:xfrm>
            <a:off x="1076763" y="4258625"/>
            <a:ext cx="7708800" cy="4605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Collaboration</a:t>
            </a:r>
            <a:endParaRPr sz="1600">
              <a:solidFill>
                <a:schemeClr val="dk1"/>
              </a:solidFill>
              <a:latin typeface="Roboto"/>
              <a:ea typeface="Roboto"/>
              <a:cs typeface="Roboto"/>
              <a:sym typeface="Roboto"/>
            </a:endParaRPr>
          </a:p>
        </p:txBody>
      </p:sp>
      <p:sp>
        <p:nvSpPr>
          <p:cNvPr id="1167" name="Google Shape;1167;p100"/>
          <p:cNvSpPr/>
          <p:nvPr/>
        </p:nvSpPr>
        <p:spPr>
          <a:xfrm>
            <a:off x="395825" y="3787486"/>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68" name="Google Shape;1168;p100"/>
          <p:cNvSpPr/>
          <p:nvPr/>
        </p:nvSpPr>
        <p:spPr>
          <a:xfrm flipH="1" rot="10800000">
            <a:off x="395825" y="3993918"/>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69" name="Google Shape;1169;p100"/>
          <p:cNvSpPr/>
          <p:nvPr/>
        </p:nvSpPr>
        <p:spPr>
          <a:xfrm>
            <a:off x="395825" y="4294151"/>
            <a:ext cx="551197" cy="18702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70" name="Google Shape;1170;p100"/>
          <p:cNvSpPr/>
          <p:nvPr/>
        </p:nvSpPr>
        <p:spPr>
          <a:xfrm flipH="1" rot="10800000">
            <a:off x="395825" y="4500582"/>
            <a:ext cx="551197" cy="18702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71" name="Google Shape;1171;p100"/>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solidFill>
                  <a:schemeClr val="dk1"/>
                </a:solidFill>
              </a:rPr>
              <a:t>Your project will be evaluated on the following:</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10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API Suggestions</a:t>
            </a:r>
            <a:endParaRPr>
              <a:solidFill>
                <a:schemeClr val="dk1"/>
              </a:solidFill>
            </a:endParaRPr>
          </a:p>
          <a:p>
            <a:pPr indent="0" lvl="0" marL="0" rtl="0" algn="l">
              <a:spcBef>
                <a:spcPts val="0"/>
              </a:spcBef>
              <a:spcAft>
                <a:spcPts val="0"/>
              </a:spcAft>
              <a:buNone/>
            </a:pPr>
            <a:r>
              <a:t/>
            </a:r>
            <a:endParaRPr/>
          </a:p>
        </p:txBody>
      </p:sp>
      <p:sp>
        <p:nvSpPr>
          <p:cNvPr id="1177" name="Google Shape;1177;p101"/>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Stick to APIs that do all of the following:</a:t>
            </a:r>
            <a:endParaRPr>
              <a:solidFill>
                <a:schemeClr val="dk1"/>
              </a:solidFill>
            </a:endParaRPr>
          </a:p>
          <a:p>
            <a:pPr indent="0" lvl="0" marL="0" rtl="0" algn="l">
              <a:spcBef>
                <a:spcPts val="0"/>
              </a:spcBef>
              <a:spcAft>
                <a:spcPts val="0"/>
              </a:spcAft>
              <a:buNone/>
            </a:pPr>
            <a:r>
              <a:t/>
            </a:r>
            <a:endParaRPr/>
          </a:p>
        </p:txBody>
      </p:sp>
      <p:sp>
        <p:nvSpPr>
          <p:cNvPr id="1178" name="Google Shape;1178;p101"/>
          <p:cNvSpPr txBox="1"/>
          <p:nvPr>
            <p:ph idx="7"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79" name="Google Shape;1179;p101"/>
          <p:cNvSpPr txBox="1"/>
          <p:nvPr>
            <p:ph idx="2" type="subTitle"/>
          </p:nvPr>
        </p:nvSpPr>
        <p:spPr>
          <a:xfrm>
            <a:off x="-755" y="1319425"/>
            <a:ext cx="8588400" cy="606900"/>
          </a:xfrm>
          <a:prstGeom prst="rect">
            <a:avLst/>
          </a:prstGeom>
        </p:spPr>
        <p:txBody>
          <a:bodyPr anchorCtr="0" anchor="ctr" bIns="0" lIns="1554475" spcFirstLastPara="1" rIns="457200" wrap="square" tIns="0">
            <a:noAutofit/>
          </a:bodyPr>
          <a:lstStyle/>
          <a:p>
            <a:pPr indent="0" lvl="0" marL="0" rtl="0" algn="l">
              <a:lnSpc>
                <a:spcPct val="100000"/>
              </a:lnSpc>
              <a:spcBef>
                <a:spcPts val="0"/>
              </a:spcBef>
              <a:spcAft>
                <a:spcPts val="0"/>
              </a:spcAft>
              <a:buNone/>
            </a:pPr>
            <a:r>
              <a:rPr lang="en" sz="1600">
                <a:solidFill>
                  <a:schemeClr val="dk1"/>
                </a:solidFill>
              </a:rPr>
              <a:t>Allow cross-origin resource sharing (CORS)</a:t>
            </a:r>
            <a:endParaRPr/>
          </a:p>
        </p:txBody>
      </p:sp>
      <p:sp>
        <p:nvSpPr>
          <p:cNvPr id="1180" name="Google Shape;1180;p101"/>
          <p:cNvSpPr txBox="1"/>
          <p:nvPr>
            <p:ph idx="3" type="subTitle"/>
          </p:nvPr>
        </p:nvSpPr>
        <p:spPr>
          <a:xfrm>
            <a:off x="-12183" y="2004950"/>
            <a:ext cx="8588400" cy="606900"/>
          </a:xfrm>
          <a:prstGeom prst="rect">
            <a:avLst/>
          </a:prstGeom>
        </p:spPr>
        <p:txBody>
          <a:bodyPr anchorCtr="0" anchor="ctr" bIns="0" lIns="1554475" spcFirstLastPara="1" rIns="457200" wrap="square" tIns="0">
            <a:noAutofit/>
          </a:bodyPr>
          <a:lstStyle/>
          <a:p>
            <a:pPr indent="0" lvl="0" marL="0" rtl="0" algn="l">
              <a:lnSpc>
                <a:spcPct val="100000"/>
              </a:lnSpc>
              <a:spcBef>
                <a:spcPts val="0"/>
              </a:spcBef>
              <a:spcAft>
                <a:spcPts val="0"/>
              </a:spcAft>
              <a:buNone/>
            </a:pPr>
            <a:r>
              <a:rPr lang="en" sz="1600">
                <a:solidFill>
                  <a:schemeClr val="dk1"/>
                </a:solidFill>
              </a:rPr>
              <a:t>Require simple or no authentication</a:t>
            </a:r>
            <a:endParaRPr/>
          </a:p>
        </p:txBody>
      </p:sp>
      <p:sp>
        <p:nvSpPr>
          <p:cNvPr id="1181" name="Google Shape;1181;p101"/>
          <p:cNvSpPr txBox="1"/>
          <p:nvPr>
            <p:ph idx="4" type="subTitle"/>
          </p:nvPr>
        </p:nvSpPr>
        <p:spPr>
          <a:xfrm>
            <a:off x="-685" y="2695275"/>
            <a:ext cx="85884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600">
                <a:solidFill>
                  <a:schemeClr val="dk1"/>
                </a:solidFill>
              </a:rPr>
              <a:t>R</a:t>
            </a:r>
            <a:r>
              <a:rPr lang="en" sz="1600">
                <a:solidFill>
                  <a:schemeClr val="dk1"/>
                </a:solidFill>
              </a:rPr>
              <a:t>eturn</a:t>
            </a:r>
            <a:r>
              <a:rPr lang="en" sz="1600">
                <a:solidFill>
                  <a:schemeClr val="dk1"/>
                </a:solidFill>
              </a:rPr>
              <a:t> a JSON response</a:t>
            </a:r>
            <a:endParaRPr/>
          </a:p>
        </p:txBody>
      </p:sp>
      <p:sp>
        <p:nvSpPr>
          <p:cNvPr id="1182" name="Google Shape;1182;p101"/>
          <p:cNvSpPr txBox="1"/>
          <p:nvPr>
            <p:ph idx="5" type="subTitle"/>
          </p:nvPr>
        </p:nvSpPr>
        <p:spPr>
          <a:xfrm>
            <a:off x="-12300" y="3385575"/>
            <a:ext cx="8588400" cy="606900"/>
          </a:xfrm>
          <a:prstGeom prst="rect">
            <a:avLst/>
          </a:prstGeom>
        </p:spPr>
        <p:txBody>
          <a:bodyPr anchorCtr="0" anchor="ctr" bIns="0" lIns="1554475" spcFirstLastPara="1" rIns="457200" wrap="square" tIns="0">
            <a:noAutofit/>
          </a:bodyPr>
          <a:lstStyle/>
          <a:p>
            <a:pPr indent="0" lvl="0" marL="0" rtl="0" algn="l">
              <a:spcBef>
                <a:spcPts val="0"/>
              </a:spcBef>
              <a:spcAft>
                <a:spcPts val="0"/>
              </a:spcAft>
              <a:buNone/>
            </a:pPr>
            <a:r>
              <a:rPr lang="en" sz="1600">
                <a:solidFill>
                  <a:schemeClr val="dk1"/>
                </a:solidFill>
              </a:rPr>
              <a:t>Are well-documented</a:t>
            </a:r>
            <a:endParaRPr/>
          </a:p>
        </p:txBody>
      </p:sp>
      <p:sp>
        <p:nvSpPr>
          <p:cNvPr id="1183" name="Google Shape;1183;p101"/>
          <p:cNvSpPr txBox="1"/>
          <p:nvPr>
            <p:ph idx="6" type="subTitle"/>
          </p:nvPr>
        </p:nvSpPr>
        <p:spPr>
          <a:xfrm>
            <a:off x="-779" y="4078300"/>
            <a:ext cx="8588400" cy="606900"/>
          </a:xfrm>
          <a:prstGeom prst="rect">
            <a:avLst/>
          </a:prstGeom>
        </p:spPr>
        <p:txBody>
          <a:bodyPr anchorCtr="0" anchor="ctr" bIns="0" lIns="1554475" spcFirstLastPara="1" rIns="457200" wrap="square" tIns="0">
            <a:noAutofit/>
          </a:bodyPr>
          <a:lstStyle/>
          <a:p>
            <a:pPr indent="0" lvl="0" marL="0" rtl="0" algn="l">
              <a:lnSpc>
                <a:spcPct val="100000"/>
              </a:lnSpc>
              <a:spcBef>
                <a:spcPts val="0"/>
              </a:spcBef>
              <a:spcAft>
                <a:spcPts val="0"/>
              </a:spcAft>
              <a:buNone/>
            </a:pPr>
            <a:r>
              <a:rPr lang="en" sz="1600">
                <a:solidFill>
                  <a:schemeClr val="dk1"/>
                </a:solidFill>
              </a:rPr>
              <a:t>For a list of free APIs see: </a:t>
            </a:r>
            <a:r>
              <a:rPr lang="en" sz="1600" u="sng">
                <a:solidFill>
                  <a:schemeClr val="hlink"/>
                </a:solidFill>
                <a:hlinkClick r:id="rId3"/>
              </a:rPr>
              <a:t>API Resources Blog Post on Full-Stack Blog</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10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Today’s Project Checklist</a:t>
            </a:r>
            <a:endParaRPr>
              <a:solidFill>
                <a:schemeClr val="dk1"/>
              </a:solidFill>
            </a:endParaRPr>
          </a:p>
          <a:p>
            <a:pPr indent="0" lvl="0" marL="0" rtl="0" algn="l">
              <a:spcBef>
                <a:spcPts val="0"/>
              </a:spcBef>
              <a:spcAft>
                <a:spcPts val="0"/>
              </a:spcAft>
              <a:buNone/>
            </a:pPr>
            <a:r>
              <a:t/>
            </a:r>
            <a:endParaRPr/>
          </a:p>
        </p:txBody>
      </p:sp>
      <p:sp>
        <p:nvSpPr>
          <p:cNvPr id="1189" name="Google Shape;1189;p102"/>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solidFill>
                  <a:schemeClr val="dk1"/>
                </a:solidFill>
              </a:rPr>
              <a:t>Create a one page proposal that contains the following: </a:t>
            </a:r>
            <a:endParaRPr/>
          </a:p>
        </p:txBody>
      </p:sp>
      <p:sp>
        <p:nvSpPr>
          <p:cNvPr id="1190" name="Google Shape;1190;p10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91" name="Google Shape;1191;p102"/>
          <p:cNvSpPr/>
          <p:nvPr/>
        </p:nvSpPr>
        <p:spPr>
          <a:xfrm>
            <a:off x="1181875" y="1173250"/>
            <a:ext cx="75552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Project title </a:t>
            </a:r>
            <a:endParaRPr sz="1600">
              <a:solidFill>
                <a:schemeClr val="dk1"/>
              </a:solidFill>
              <a:latin typeface="Roboto"/>
              <a:ea typeface="Roboto"/>
              <a:cs typeface="Roboto"/>
              <a:sym typeface="Roboto"/>
            </a:endParaRPr>
          </a:p>
        </p:txBody>
      </p:sp>
      <p:sp>
        <p:nvSpPr>
          <p:cNvPr id="1192" name="Google Shape;1192;p102"/>
          <p:cNvSpPr/>
          <p:nvPr/>
        </p:nvSpPr>
        <p:spPr>
          <a:xfrm>
            <a:off x="1171911" y="1777047"/>
            <a:ext cx="75660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Project description</a:t>
            </a:r>
            <a:endParaRPr sz="1600">
              <a:solidFill>
                <a:schemeClr val="dk1"/>
              </a:solidFill>
              <a:latin typeface="Roboto"/>
              <a:ea typeface="Roboto"/>
              <a:cs typeface="Roboto"/>
              <a:sym typeface="Roboto"/>
            </a:endParaRPr>
          </a:p>
        </p:txBody>
      </p:sp>
      <p:sp>
        <p:nvSpPr>
          <p:cNvPr id="1193" name="Google Shape;1193;p102"/>
          <p:cNvSpPr/>
          <p:nvPr/>
        </p:nvSpPr>
        <p:spPr>
          <a:xfrm>
            <a:off x="1171911" y="2370540"/>
            <a:ext cx="75660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User story</a:t>
            </a:r>
            <a:endParaRPr sz="1600">
              <a:solidFill>
                <a:schemeClr val="dk1"/>
              </a:solidFill>
              <a:latin typeface="Roboto"/>
              <a:ea typeface="Roboto"/>
              <a:cs typeface="Roboto"/>
              <a:sym typeface="Roboto"/>
            </a:endParaRPr>
          </a:p>
        </p:txBody>
      </p:sp>
      <p:sp>
        <p:nvSpPr>
          <p:cNvPr id="1194" name="Google Shape;1194;p102"/>
          <p:cNvSpPr/>
          <p:nvPr/>
        </p:nvSpPr>
        <p:spPr>
          <a:xfrm>
            <a:off x="1171911" y="2966106"/>
            <a:ext cx="75660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Wireframe or sketch of the design</a:t>
            </a:r>
            <a:endParaRPr sz="1600">
              <a:solidFill>
                <a:schemeClr val="dk1"/>
              </a:solidFill>
              <a:latin typeface="Roboto"/>
              <a:ea typeface="Roboto"/>
              <a:cs typeface="Roboto"/>
              <a:sym typeface="Roboto"/>
            </a:endParaRPr>
          </a:p>
        </p:txBody>
      </p:sp>
      <p:sp>
        <p:nvSpPr>
          <p:cNvPr id="1195" name="Google Shape;1195;p102"/>
          <p:cNvSpPr/>
          <p:nvPr/>
        </p:nvSpPr>
        <p:spPr>
          <a:xfrm>
            <a:off x="1184292" y="3561673"/>
            <a:ext cx="75660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APIs to be used</a:t>
            </a:r>
            <a:endParaRPr sz="1600">
              <a:solidFill>
                <a:schemeClr val="dk1"/>
              </a:solidFill>
              <a:latin typeface="Roboto"/>
              <a:ea typeface="Roboto"/>
              <a:cs typeface="Roboto"/>
              <a:sym typeface="Roboto"/>
            </a:endParaRPr>
          </a:p>
        </p:txBody>
      </p:sp>
      <p:sp>
        <p:nvSpPr>
          <p:cNvPr id="1196" name="Google Shape;1196;p102"/>
          <p:cNvSpPr/>
          <p:nvPr/>
        </p:nvSpPr>
        <p:spPr>
          <a:xfrm>
            <a:off x="396433" y="1222911"/>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97" name="Google Shape;1197;p102"/>
          <p:cNvSpPr/>
          <p:nvPr/>
        </p:nvSpPr>
        <p:spPr>
          <a:xfrm flipH="1" rot="10800000">
            <a:off x="396433" y="1462401"/>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198" name="Google Shape;1198;p102"/>
          <p:cNvSpPr/>
          <p:nvPr/>
        </p:nvSpPr>
        <p:spPr>
          <a:xfrm>
            <a:off x="396433" y="1811775"/>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199" name="Google Shape;1199;p102"/>
          <p:cNvSpPr/>
          <p:nvPr/>
        </p:nvSpPr>
        <p:spPr>
          <a:xfrm flipH="1" rot="10800000">
            <a:off x="396433" y="2051265"/>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200" name="Google Shape;1200;p102"/>
          <p:cNvSpPr/>
          <p:nvPr/>
        </p:nvSpPr>
        <p:spPr>
          <a:xfrm>
            <a:off x="396433" y="2427259"/>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201" name="Google Shape;1201;p102"/>
          <p:cNvSpPr/>
          <p:nvPr/>
        </p:nvSpPr>
        <p:spPr>
          <a:xfrm flipH="1" rot="10800000">
            <a:off x="396433" y="2666749"/>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202" name="Google Shape;1202;p102"/>
          <p:cNvSpPr/>
          <p:nvPr/>
        </p:nvSpPr>
        <p:spPr>
          <a:xfrm>
            <a:off x="396433" y="3015081"/>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203" name="Google Shape;1203;p102"/>
          <p:cNvSpPr/>
          <p:nvPr/>
        </p:nvSpPr>
        <p:spPr>
          <a:xfrm flipH="1" rot="10800000">
            <a:off x="396433" y="3254570"/>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204" name="Google Shape;1204;p102"/>
          <p:cNvSpPr/>
          <p:nvPr/>
        </p:nvSpPr>
        <p:spPr>
          <a:xfrm>
            <a:off x="396433" y="3602902"/>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205" name="Google Shape;1205;p102"/>
          <p:cNvSpPr/>
          <p:nvPr/>
        </p:nvSpPr>
        <p:spPr>
          <a:xfrm flipH="1" rot="10800000">
            <a:off x="396433" y="3842392"/>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206" name="Google Shape;1206;p102"/>
          <p:cNvSpPr/>
          <p:nvPr/>
        </p:nvSpPr>
        <p:spPr>
          <a:xfrm>
            <a:off x="1171200" y="4157252"/>
            <a:ext cx="7566000" cy="534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Rough breakdown of </a:t>
            </a:r>
            <a:r>
              <a:rPr lang="en" sz="1600">
                <a:solidFill>
                  <a:schemeClr val="dk1"/>
                </a:solidFill>
                <a:latin typeface="Roboto"/>
                <a:ea typeface="Roboto"/>
                <a:cs typeface="Roboto"/>
                <a:sym typeface="Roboto"/>
              </a:rPr>
              <a:t>tasks</a:t>
            </a:r>
            <a:endParaRPr sz="1600">
              <a:solidFill>
                <a:schemeClr val="dk1"/>
              </a:solidFill>
              <a:latin typeface="Roboto"/>
              <a:ea typeface="Roboto"/>
              <a:cs typeface="Roboto"/>
              <a:sym typeface="Roboto"/>
            </a:endParaRPr>
          </a:p>
        </p:txBody>
      </p:sp>
      <p:sp>
        <p:nvSpPr>
          <p:cNvPr id="1207" name="Google Shape;1207;p102"/>
          <p:cNvSpPr/>
          <p:nvPr/>
        </p:nvSpPr>
        <p:spPr>
          <a:xfrm>
            <a:off x="395825" y="4206234"/>
            <a:ext cx="639485" cy="216994"/>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208" name="Google Shape;1208;p102"/>
          <p:cNvSpPr/>
          <p:nvPr/>
        </p:nvSpPr>
        <p:spPr>
          <a:xfrm flipH="1" rot="10800000">
            <a:off x="395825" y="4445723"/>
            <a:ext cx="639485" cy="216994"/>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0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6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Project Management</a:t>
            </a:r>
            <a:endParaRPr/>
          </a:p>
        </p:txBody>
      </p:sp>
      <p:sp>
        <p:nvSpPr>
          <p:cNvPr id="697" name="Google Shape;697;p6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hlinkClick r:id="rId3"/>
              </a:rPr>
              <a:t>wikipedia.org</a:t>
            </a:r>
            <a:endParaRPr/>
          </a:p>
        </p:txBody>
      </p:sp>
      <p:sp>
        <p:nvSpPr>
          <p:cNvPr id="698" name="Google Shape;698;p63"/>
          <p:cNvSpPr txBox="1"/>
          <p:nvPr>
            <p:ph idx="1" type="subTitle"/>
          </p:nvPr>
        </p:nvSpPr>
        <p:spPr>
          <a:xfrm>
            <a:off x="0" y="675975"/>
            <a:ext cx="5672700" cy="19620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The practice of initiating, planning, executing, controlling, and closing the </a:t>
            </a:r>
            <a:r>
              <a:rPr lang="en" u="sng">
                <a:solidFill>
                  <a:schemeClr val="hlink"/>
                </a:solidFill>
                <a:hlinkClick r:id="rId4"/>
              </a:rPr>
              <a:t>work</a:t>
            </a:r>
            <a:r>
              <a:rPr lang="en"/>
              <a:t> of a </a:t>
            </a:r>
            <a:r>
              <a:rPr lang="en" u="sng">
                <a:solidFill>
                  <a:schemeClr val="hlink"/>
                </a:solidFill>
                <a:hlinkClick r:id="rId5"/>
              </a:rPr>
              <a:t>team</a:t>
            </a:r>
            <a:r>
              <a:rPr lang="en"/>
              <a:t> to achieve specific goals and meet specific success criteria at the specified time.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primary challenge of project management is to achieve all of the project goals within the given constraints.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pic>
        <p:nvPicPr>
          <p:cNvPr id="699" name="Google Shape;699;p63"/>
          <p:cNvPicPr preferRelativeResize="0"/>
          <p:nvPr/>
        </p:nvPicPr>
        <p:blipFill>
          <a:blip r:embed="rId6">
            <a:alphaModFix/>
          </a:blip>
          <a:stretch>
            <a:fillRect/>
          </a:stretch>
        </p:blipFill>
        <p:spPr>
          <a:xfrm>
            <a:off x="4888700" y="926012"/>
            <a:ext cx="3994336" cy="39906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64"/>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the definition of </a:t>
            </a:r>
            <a:r>
              <a:rPr i="1" lang="en"/>
              <a:t>agile</a:t>
            </a:r>
            <a:r>
              <a:rPr lang="en"/>
              <a:t>?</a:t>
            </a:r>
            <a:endParaRPr/>
          </a:p>
        </p:txBody>
      </p:sp>
      <p:sp>
        <p:nvSpPr>
          <p:cNvPr id="705" name="Google Shape;705;p6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6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agile </a:t>
            </a:r>
            <a:r>
              <a:rPr lang="en" sz="1800">
                <a:solidFill>
                  <a:schemeClr val="dk1"/>
                </a:solidFill>
                <a:latin typeface="Georgia"/>
                <a:ea typeface="Georgia"/>
                <a:cs typeface="Georgia"/>
                <a:sym typeface="Georgia"/>
              </a:rPr>
              <a:t>[ aj-uhl, -ahyl ]</a:t>
            </a:r>
            <a:endParaRPr/>
          </a:p>
        </p:txBody>
      </p:sp>
      <p:sp>
        <p:nvSpPr>
          <p:cNvPr id="711" name="Google Shape;711;p6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latin typeface="Arial"/>
                <a:ea typeface="Arial"/>
                <a:cs typeface="Arial"/>
                <a:sym typeface="Arial"/>
                <a:hlinkClick r:id="rId3"/>
              </a:rPr>
              <a:t>dictionary.com</a:t>
            </a:r>
            <a:endParaRPr/>
          </a:p>
        </p:txBody>
      </p:sp>
      <p:sp>
        <p:nvSpPr>
          <p:cNvPr id="712" name="Google Shape;712;p65"/>
          <p:cNvSpPr/>
          <p:nvPr/>
        </p:nvSpPr>
        <p:spPr>
          <a:xfrm>
            <a:off x="1352550" y="1378825"/>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Quick and well-coordinated in movement; lithe: an agile leap.</a:t>
            </a:r>
            <a:endParaRPr>
              <a:latin typeface="Roboto"/>
              <a:ea typeface="Roboto"/>
              <a:cs typeface="Roboto"/>
              <a:sym typeface="Roboto"/>
            </a:endParaRPr>
          </a:p>
        </p:txBody>
      </p:sp>
      <p:grpSp>
        <p:nvGrpSpPr>
          <p:cNvPr id="713" name="Google Shape;713;p65"/>
          <p:cNvGrpSpPr/>
          <p:nvPr/>
        </p:nvGrpSpPr>
        <p:grpSpPr>
          <a:xfrm>
            <a:off x="457200" y="1378813"/>
            <a:ext cx="776889" cy="621300"/>
            <a:chOff x="457200" y="1378813"/>
            <a:chExt cx="776889" cy="621300"/>
          </a:xfrm>
        </p:grpSpPr>
        <p:sp>
          <p:nvSpPr>
            <p:cNvPr id="714" name="Google Shape;714;p65"/>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715" name="Google Shape;715;p65"/>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6" name="Google Shape;716;p65"/>
          <p:cNvGrpSpPr/>
          <p:nvPr/>
        </p:nvGrpSpPr>
        <p:grpSpPr>
          <a:xfrm>
            <a:off x="457200" y="2228725"/>
            <a:ext cx="776889" cy="621300"/>
            <a:chOff x="457200" y="1378813"/>
            <a:chExt cx="776889" cy="621300"/>
          </a:xfrm>
        </p:grpSpPr>
        <p:sp>
          <p:nvSpPr>
            <p:cNvPr id="717" name="Google Shape;717;p65"/>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718" name="Google Shape;718;p65"/>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9" name="Google Shape;719;p65"/>
          <p:cNvGrpSpPr/>
          <p:nvPr/>
        </p:nvGrpSpPr>
        <p:grpSpPr>
          <a:xfrm>
            <a:off x="457200" y="3073850"/>
            <a:ext cx="776889" cy="621300"/>
            <a:chOff x="457200" y="1378813"/>
            <a:chExt cx="776889" cy="621300"/>
          </a:xfrm>
        </p:grpSpPr>
        <p:sp>
          <p:nvSpPr>
            <p:cNvPr id="720" name="Google Shape;720;p65"/>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721" name="Google Shape;721;p65"/>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722" name="Google Shape;722;p65"/>
          <p:cNvSpPr/>
          <p:nvPr/>
        </p:nvSpPr>
        <p:spPr>
          <a:xfrm>
            <a:off x="1352550" y="2231136"/>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Active; lively: an agile person.</a:t>
            </a:r>
            <a:endParaRPr>
              <a:latin typeface="Roboto"/>
              <a:ea typeface="Roboto"/>
              <a:cs typeface="Roboto"/>
              <a:sym typeface="Roboto"/>
            </a:endParaRPr>
          </a:p>
        </p:txBody>
      </p:sp>
      <p:sp>
        <p:nvSpPr>
          <p:cNvPr id="723" name="Google Shape;723;p65"/>
          <p:cNvSpPr/>
          <p:nvPr/>
        </p:nvSpPr>
        <p:spPr>
          <a:xfrm>
            <a:off x="1352550" y="3073850"/>
            <a:ext cx="7517100" cy="621300"/>
          </a:xfrm>
          <a:prstGeom prst="roundRect">
            <a:avLst>
              <a:gd fmla="val 16667" name="adj"/>
            </a:avLst>
          </a:prstGeom>
          <a:solidFill>
            <a:srgbClr val="F3F3F3"/>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Marked by an ability to think quickly; mentally acute or aware: She's 95 and still very agile.</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66"/>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agile software development?</a:t>
            </a:r>
            <a:endParaRPr/>
          </a:p>
        </p:txBody>
      </p:sp>
      <p:sp>
        <p:nvSpPr>
          <p:cNvPr id="729" name="Google Shape;729;p6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6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Agile Software Development</a:t>
            </a:r>
            <a:endParaRPr>
              <a:solidFill>
                <a:schemeClr val="dk1"/>
              </a:solidFill>
            </a:endParaRPr>
          </a:p>
          <a:p>
            <a:pPr indent="0" lvl="0" marL="0" rtl="0" algn="l">
              <a:spcBef>
                <a:spcPts val="0"/>
              </a:spcBef>
              <a:spcAft>
                <a:spcPts val="0"/>
              </a:spcAft>
              <a:buNone/>
            </a:pPr>
            <a:r>
              <a:t/>
            </a:r>
            <a:endParaRPr/>
          </a:p>
        </p:txBody>
      </p:sp>
      <p:sp>
        <p:nvSpPr>
          <p:cNvPr id="735" name="Google Shape;735;p67"/>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Agile software development is an iterative approach to </a:t>
            </a:r>
            <a:r>
              <a:rPr lang="en" u="sng">
                <a:solidFill>
                  <a:schemeClr val="hlink"/>
                </a:solidFill>
                <a:hlinkClick r:id="rId3"/>
              </a:rPr>
              <a:t>software development</a:t>
            </a:r>
            <a:r>
              <a:rPr lang="en"/>
              <a: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736" name="Google Shape;736;p6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Clr>
                <a:schemeClr val="dk1"/>
              </a:buClr>
              <a:buSzPts val="1100"/>
              <a:buFont typeface="Arial"/>
              <a:buNone/>
            </a:pPr>
            <a:r>
              <a:rPr lang="en" u="sng">
                <a:solidFill>
                  <a:schemeClr val="hlink"/>
                </a:solidFill>
                <a:hlinkClick r:id="rId4"/>
              </a:rPr>
              <a:t>wikipedia.org</a:t>
            </a:r>
            <a:endParaRPr>
              <a:solidFill>
                <a:schemeClr val="dk1"/>
              </a:solidFill>
            </a:endParaRPr>
          </a:p>
          <a:p>
            <a:pPr indent="0" lvl="0" marL="0" rtl="0" algn="l">
              <a:spcBef>
                <a:spcPts val="0"/>
              </a:spcBef>
              <a:spcAft>
                <a:spcPts val="0"/>
              </a:spcAft>
              <a:buNone/>
            </a:pPr>
            <a:r>
              <a:t/>
            </a:r>
            <a:endParaRPr/>
          </a:p>
        </p:txBody>
      </p:sp>
      <p:pic>
        <p:nvPicPr>
          <p:cNvPr id="737" name="Google Shape;737;p67"/>
          <p:cNvPicPr preferRelativeResize="0"/>
          <p:nvPr/>
        </p:nvPicPr>
        <p:blipFill>
          <a:blip r:embed="rId5">
            <a:alphaModFix/>
          </a:blip>
          <a:stretch>
            <a:fillRect/>
          </a:stretch>
        </p:blipFill>
        <p:spPr>
          <a:xfrm>
            <a:off x="940795" y="1282225"/>
            <a:ext cx="7262410" cy="3419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nbrande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